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593" r:id="rId2"/>
    <p:sldId id="594" r:id="rId3"/>
    <p:sldId id="266" r:id="rId4"/>
    <p:sldId id="1696" r:id="rId5"/>
    <p:sldId id="1698" r:id="rId6"/>
    <p:sldId id="1694" r:id="rId7"/>
    <p:sldId id="1697" r:id="rId8"/>
    <p:sldId id="1701" r:id="rId9"/>
    <p:sldId id="1699" r:id="rId10"/>
    <p:sldId id="1700" r:id="rId11"/>
    <p:sldId id="1703" r:id="rId12"/>
    <p:sldId id="1702" r:id="rId13"/>
    <p:sldId id="1693" r:id="rId14"/>
    <p:sldId id="169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59" d="100"/>
          <a:sy n="59" d="100"/>
        </p:scale>
        <p:origin x="94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758A8-A3D6-4714-BBE4-9F33ED57F75B}" type="datetimeFigureOut">
              <a:rPr lang="zh-CN" altLang="en-US" smtClean="0"/>
              <a:t>2023/7/12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083E8-D70E-467A-B59A-9D14F37B0C91}" type="slidenum">
              <a:rPr lang="zh-CN" altLang="en-US" smtClean="0"/>
              <a:t>‹#›</a:t>
            </a:fld>
            <a:endParaRPr lang="zh-CN" altLang="en-US"/>
          </a:p>
        </p:txBody>
      </p:sp>
    </p:spTree>
    <p:extLst>
      <p:ext uri="{BB962C8B-B14F-4D97-AF65-F5344CB8AC3E}">
        <p14:creationId xmlns:p14="http://schemas.microsoft.com/office/powerpoint/2010/main" val="2037989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2</a:t>
            </a:fld>
            <a:endParaRPr lang="zh-CN" altLang="en-US"/>
          </a:p>
        </p:txBody>
      </p:sp>
    </p:spTree>
    <p:extLst>
      <p:ext uri="{BB962C8B-B14F-4D97-AF65-F5344CB8AC3E}">
        <p14:creationId xmlns:p14="http://schemas.microsoft.com/office/powerpoint/2010/main" val="21824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3083E8-D70E-467A-B59A-9D14F37B0C91}" type="slidenum">
              <a:rPr lang="zh-CN" altLang="en-US" smtClean="0"/>
              <a:t>12</a:t>
            </a:fld>
            <a:endParaRPr lang="zh-CN" altLang="en-US"/>
          </a:p>
        </p:txBody>
      </p:sp>
    </p:spTree>
    <p:extLst>
      <p:ext uri="{BB962C8B-B14F-4D97-AF65-F5344CB8AC3E}">
        <p14:creationId xmlns:p14="http://schemas.microsoft.com/office/powerpoint/2010/main" val="393973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9e4fc18a-776a-483e-a5d1-882e11c5a174.source.default.zh-Hans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14</a:t>
            </a:fld>
            <a:endParaRPr lang="zh-CN" altLang="en-US"/>
          </a:p>
        </p:txBody>
      </p:sp>
    </p:spTree>
    <p:extLst>
      <p:ext uri="{BB962C8B-B14F-4D97-AF65-F5344CB8AC3E}">
        <p14:creationId xmlns:p14="http://schemas.microsoft.com/office/powerpoint/2010/main" val="116824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5AA50-F5DC-A94C-87FC-89E45911C96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653E18B-F4EB-B705-5AA3-2DF2C105C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FA13F4B-103E-5635-7F09-29D2342A28EF}"/>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5" name="页脚占位符 4">
            <a:extLst>
              <a:ext uri="{FF2B5EF4-FFF2-40B4-BE49-F238E27FC236}">
                <a16:creationId xmlns:a16="http://schemas.microsoft.com/office/drawing/2014/main" id="{5066D43B-1392-D311-0C1D-E8F40059C2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B6DF23-DB1E-7158-8C85-8E0419E0922F}"/>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402500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09C86-DBCF-8D43-54C7-5475A74F2B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D6D679-1669-70BD-4AFD-0D37B3C4861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693D1D-BB3A-FD7E-E5B6-08D891AC579A}"/>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5" name="页脚占位符 4">
            <a:extLst>
              <a:ext uri="{FF2B5EF4-FFF2-40B4-BE49-F238E27FC236}">
                <a16:creationId xmlns:a16="http://schemas.microsoft.com/office/drawing/2014/main" id="{4E487539-DAFF-9008-D48C-8882D57624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1EBCFE-D774-DF6D-B9DB-CEB8030313E8}"/>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352058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C57332-6FBB-5DC5-9FE7-A23456E8D9E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0493F2-124E-B350-0935-68962E4F88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CCD5FB-75EF-498E-EDC7-F6FBC6D1511C}"/>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5" name="页脚占位符 4">
            <a:extLst>
              <a:ext uri="{FF2B5EF4-FFF2-40B4-BE49-F238E27FC236}">
                <a16:creationId xmlns:a16="http://schemas.microsoft.com/office/drawing/2014/main" id="{2F13EBE1-C2B1-54D0-5AA0-A1E12A639F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E374C6-ECE1-85E0-C944-200CC786B140}"/>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3871932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CAEA95BB-0FD6-4D94-81DB-8D38069818E5}"/>
              </a:ext>
            </a:extLst>
          </p:cNvPr>
          <p:cNvSpPr>
            <a:spLocks noGrp="1"/>
          </p:cNvSpPr>
          <p:nvPr userDrawn="1">
            <p:ph type="ftr" sz="quarter" idx="10"/>
          </p:nvPr>
        </p:nvSpPr>
        <p:spPr/>
        <p:txBody>
          <a:bodyPr/>
          <a:lstStyle/>
          <a:p>
            <a:endParaRPr lang="zh-CN" altLang="en-US" dirty="0"/>
          </a:p>
        </p:txBody>
      </p:sp>
      <p:sp>
        <p:nvSpPr>
          <p:cNvPr id="4" name="日期占位符 3">
            <a:extLst>
              <a:ext uri="{FF2B5EF4-FFF2-40B4-BE49-F238E27FC236}">
                <a16:creationId xmlns:a16="http://schemas.microsoft.com/office/drawing/2014/main" id="{16C2568E-3CA5-4FDE-A375-CB503A7EDE34}"/>
              </a:ext>
            </a:extLst>
          </p:cNvPr>
          <p:cNvSpPr>
            <a:spLocks noGrp="1"/>
          </p:cNvSpPr>
          <p:nvPr userDrawn="1">
            <p:ph type="dt" sz="half" idx="11"/>
          </p:nvPr>
        </p:nvSpPr>
        <p:spPr/>
        <p:txBody>
          <a:bodyPr/>
          <a:lstStyle/>
          <a:p>
            <a:fld id="{AC4CC43B-9EB6-4465-8B1A-3F7180DAD0DF}" type="datetime1">
              <a:rPr lang="zh-CN" altLang="en-US" smtClean="0"/>
              <a:t>2023/7/12</a:t>
            </a:fld>
            <a:endParaRPr lang="en-US" altLang="zh-CN"/>
          </a:p>
        </p:txBody>
      </p:sp>
      <p:sp>
        <p:nvSpPr>
          <p:cNvPr id="5" name="灯片编号占位符 4">
            <a:extLst>
              <a:ext uri="{FF2B5EF4-FFF2-40B4-BE49-F238E27FC236}">
                <a16:creationId xmlns:a16="http://schemas.microsoft.com/office/drawing/2014/main" id="{E3EAC383-637D-4997-B597-28ADC11AAC10}"/>
              </a:ext>
            </a:extLst>
          </p:cNvPr>
          <p:cNvSpPr>
            <a:spLocks noGrp="1"/>
          </p:cNvSpPr>
          <p:nvPr userDrawn="1">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160374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085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59CEE-5039-707C-9C3D-AC0A51FAB99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AD720F-8FFF-978A-AEF1-2252A40605A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494509-A6DB-EE67-8AFA-1EA3D2BBB8FF}"/>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5" name="页脚占位符 4">
            <a:extLst>
              <a:ext uri="{FF2B5EF4-FFF2-40B4-BE49-F238E27FC236}">
                <a16:creationId xmlns:a16="http://schemas.microsoft.com/office/drawing/2014/main" id="{484ABC47-755E-3E06-2075-9D0A0B31FB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B43646-73CF-1E37-A7CB-CD7062272960}"/>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2185968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32A71-D3AB-9ED0-A7AC-22E3E774F65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F52D35-865B-44FC-DBC0-78C6773B15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FC94DF-4B36-5D63-6DF9-545278D94B16}"/>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5" name="页脚占位符 4">
            <a:extLst>
              <a:ext uri="{FF2B5EF4-FFF2-40B4-BE49-F238E27FC236}">
                <a16:creationId xmlns:a16="http://schemas.microsoft.com/office/drawing/2014/main" id="{1F0193BD-F3A3-1D3B-D8CF-EA0EB258D7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291152-7D81-CDFD-6A47-42EA4881DF8A}"/>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331672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C3AF2-0412-207F-F40B-CE8981AD26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75AB866-74F5-5177-E8C3-3002817318E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AF4B68-E56B-FACD-68CD-B226B8574C9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9943A17-65E8-6B90-1956-B7F6A2E7A961}"/>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6" name="页脚占位符 5">
            <a:extLst>
              <a:ext uri="{FF2B5EF4-FFF2-40B4-BE49-F238E27FC236}">
                <a16:creationId xmlns:a16="http://schemas.microsoft.com/office/drawing/2014/main" id="{0EC12EC8-33BD-61E8-19E5-095843411C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D4C090-5F72-AA57-B2EA-F0279D5A6F67}"/>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661859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BEEB6-1EF2-C29D-1504-5BB9B622EE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966BD-C560-22E9-E707-E7146C248D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889CCA-AFBA-0E3D-5A75-648C54A66F3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0513E72-DC08-092D-F5E3-5279670913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5E19AEB-81B5-D488-9CDE-A87CF72F6F0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4E9E0EB-90DE-1EED-B7E9-FF8497D1E9BD}"/>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8" name="页脚占位符 7">
            <a:extLst>
              <a:ext uri="{FF2B5EF4-FFF2-40B4-BE49-F238E27FC236}">
                <a16:creationId xmlns:a16="http://schemas.microsoft.com/office/drawing/2014/main" id="{006DE29E-33E4-ECDF-7038-69B2A700995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6AE9D20-A2FC-7C4C-DCAD-6F254E4B766D}"/>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4187298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6772A-F84F-4532-CDAD-31B582DE392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9441BC5-BF73-BE15-217F-40E4AAED2B49}"/>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4" name="页脚占位符 3">
            <a:extLst>
              <a:ext uri="{FF2B5EF4-FFF2-40B4-BE49-F238E27FC236}">
                <a16:creationId xmlns:a16="http://schemas.microsoft.com/office/drawing/2014/main" id="{B28E28B1-A2B8-F2EB-9C1C-9A352CAD2AC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41F81DB-C55B-9081-9AFA-12FA44506B56}"/>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3711861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D5A06A1-800D-B5B8-AEE8-842C15FFB4FC}"/>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3" name="页脚占位符 2">
            <a:extLst>
              <a:ext uri="{FF2B5EF4-FFF2-40B4-BE49-F238E27FC236}">
                <a16:creationId xmlns:a16="http://schemas.microsoft.com/office/drawing/2014/main" id="{84BCA807-40D2-EAD0-D83F-D70AF1DF569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5CB34A-1CE1-CD43-ADA8-E68081AA9610}"/>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372664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2BA00-2A75-8FE0-9F98-E79F9A9A03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2DF2D14-00ED-F002-2152-124374A802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AAC6448-500F-2488-D4EB-78C4237D4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EA7392-31F8-3CBF-21BD-5EE6F1DDA5D1}"/>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6" name="页脚占位符 5">
            <a:extLst>
              <a:ext uri="{FF2B5EF4-FFF2-40B4-BE49-F238E27FC236}">
                <a16:creationId xmlns:a16="http://schemas.microsoft.com/office/drawing/2014/main" id="{CB0831B1-98AD-A79C-DBCB-D8E6654F89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AF26F4-89BB-5CDF-9614-4A086850FC9E}"/>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2367150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6385D-3963-BA32-6BCB-14992669B2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9D877FF-80B9-6341-69FE-ECF366DC8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6BDDC98-E7C4-96E6-A3F2-7978A69BB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AF7C1C5-B6CA-DC4C-B6C3-EE70C49CD32F}"/>
              </a:ext>
            </a:extLst>
          </p:cNvPr>
          <p:cNvSpPr>
            <a:spLocks noGrp="1"/>
          </p:cNvSpPr>
          <p:nvPr>
            <p:ph type="dt" sz="half" idx="10"/>
          </p:nvPr>
        </p:nvSpPr>
        <p:spPr/>
        <p:txBody>
          <a:bodyPr/>
          <a:lstStyle/>
          <a:p>
            <a:fld id="{E5207134-0AD0-488A-A7BB-459865483A70}" type="datetimeFigureOut">
              <a:rPr lang="zh-CN" altLang="en-US" smtClean="0"/>
              <a:t>2023/7/12</a:t>
            </a:fld>
            <a:endParaRPr lang="zh-CN" altLang="en-US"/>
          </a:p>
        </p:txBody>
      </p:sp>
      <p:sp>
        <p:nvSpPr>
          <p:cNvPr id="6" name="页脚占位符 5">
            <a:extLst>
              <a:ext uri="{FF2B5EF4-FFF2-40B4-BE49-F238E27FC236}">
                <a16:creationId xmlns:a16="http://schemas.microsoft.com/office/drawing/2014/main" id="{906F768A-BF23-1F9D-06A3-1E45535B9C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F4DD4F-78C1-0982-96FF-E87D827B8D60}"/>
              </a:ext>
            </a:extLst>
          </p:cNvPr>
          <p:cNvSpPr>
            <a:spLocks noGrp="1"/>
          </p:cNvSpPr>
          <p:nvPr>
            <p:ph type="sldNum" sz="quarter" idx="12"/>
          </p:nvPr>
        </p:nvSpPr>
        <p:spPr/>
        <p:txBody>
          <a:body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2193193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50000"/>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8B2B42-9347-F7F0-76CD-114261F2C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B1C4DFD-5CFF-5BF1-5329-2D1EE99BE6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2CA3EC-9D04-FF26-C211-9A973A047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07134-0AD0-488A-A7BB-459865483A70}" type="datetimeFigureOut">
              <a:rPr lang="zh-CN" altLang="en-US" smtClean="0"/>
              <a:t>2023/7/12</a:t>
            </a:fld>
            <a:endParaRPr lang="zh-CN" altLang="en-US"/>
          </a:p>
        </p:txBody>
      </p:sp>
      <p:sp>
        <p:nvSpPr>
          <p:cNvPr id="5" name="页脚占位符 4">
            <a:extLst>
              <a:ext uri="{FF2B5EF4-FFF2-40B4-BE49-F238E27FC236}">
                <a16:creationId xmlns:a16="http://schemas.microsoft.com/office/drawing/2014/main" id="{45789CD1-8B64-9F43-F4F8-4AAE2FC736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DF8B90-FFC1-1313-ACC4-3259D1B746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C613A-C490-4269-A92E-74000A5FBBF1}" type="slidenum">
              <a:rPr lang="zh-CN" altLang="en-US" smtClean="0"/>
              <a:t>‹#›</a:t>
            </a:fld>
            <a:endParaRPr lang="zh-CN" altLang="en-US"/>
          </a:p>
        </p:txBody>
      </p:sp>
    </p:spTree>
    <p:extLst>
      <p:ext uri="{BB962C8B-B14F-4D97-AF65-F5344CB8AC3E}">
        <p14:creationId xmlns:p14="http://schemas.microsoft.com/office/powerpoint/2010/main" val="2401062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hyperlink" Target="https://blog.csdn.net/qq_30095921/article/details/124157876?ops_request_misc=%257B%2522request%255Fid%2522%253A%2522168853191016800213093598%2522%252C%2522scm%2522%253A%252220140713.130102334..%2522%257D&amp;request_id=168853191016800213093598&amp;biz_id=0&amp;utm_medium=distribute.pc_search_result.none-task-blog-2~all~baidu_landing_v2~default-6-124157876-null-null.142%5ev88%5einsert_down28v1,239%5ev2%5einsert_chatgpt&amp;utm_term=cache%E7%BB%93%E6%9E%84&amp;spm=1018.2226.3001.4187"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blog.csdn.net/qq_39815222/article/details/115560851?ops_request_misc=%257B%2522request%255Fid%2522%253A%2522168853191016800213093598%2522%252C%2522scm%2522%253A%252220140713.130102334..%2522%257D&amp;request_id=168853191016800213093598&amp;biz_id=0&amp;utm_medium=distribute.pc_search_result.none-task-blog-2~all~sobaiduend~default-1-115560851-null-null.142%5ev88%5einsert_down28v1,239%5ev2%5einsert_chatgpt&amp;utm_term=cache%E7%BB%93%E6%9E%84&amp;spm=1018.2226.3001.4187" TargetMode="External"/><Relationship Id="rId5" Type="http://schemas.openxmlformats.org/officeDocument/2006/relationships/hyperlink" Target="https://blog.csdn.net/Xavier34123/article/details/110094230?ops_request_misc=&amp;request_id=&amp;biz_id=102&amp;utm_term=cache%E5%91%BD%E4%B8%AD%E7%8E%87%E8%AE%A1%E7%AE%97&amp;utm_medium=distribute.pc_search_result.none-task-blog-2~all~sobaiduweb~default-5-110094230.142%5ev88%5einsert_down28v1,239%5ev2%5einsert_chatgpt&amp;spm=1018.2226.3001.4187" TargetMode="External"/><Relationship Id="rId4" Type="http://schemas.openxmlformats.org/officeDocument/2006/relationships/hyperlink" Target="https://blog.csdn.net/hhhhxxn/article/details/105791501?ops_request_misc=&amp;request_id=&amp;biz_id=102&amp;utm_term=cache%E5%91%BD%E4%B8%AD%E7%8E%87%E8%AE%A1%E7%AE%97&amp;utm_medium=distribute.pc_search_result.none-task-blog-2~all~sobaiduweb~default-0-105791501.142%5ev88%5einsert_down28v1,239%5ev2%5einsert_chatgpt&amp;spm=1018.2226.3001.418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EABD4F52-840D-1D85-0D29-A7D052E03FFB}"/>
              </a:ext>
            </a:extLst>
          </p:cNvPr>
          <p:cNvSpPr/>
          <p:nvPr/>
        </p:nvSpPr>
        <p:spPr>
          <a:xfrm>
            <a:off x="1" y="0"/>
            <a:ext cx="12496799" cy="6157404"/>
          </a:xfrm>
          <a:custGeom>
            <a:avLst/>
            <a:gdLst>
              <a:gd name="connsiteX0" fmla="*/ 0 w 12114187"/>
              <a:gd name="connsiteY0" fmla="*/ 0 h 5105400"/>
              <a:gd name="connsiteX1" fmla="*/ 12114187 w 12114187"/>
              <a:gd name="connsiteY1" fmla="*/ 0 h 5105400"/>
              <a:gd name="connsiteX2" fmla="*/ 12043798 w 12114187"/>
              <a:gd name="connsiteY2" fmla="*/ 125671 h 5105400"/>
              <a:gd name="connsiteX3" fmla="*/ 1371600 w 12114187"/>
              <a:gd name="connsiteY3" fmla="*/ 5105400 h 5105400"/>
              <a:gd name="connsiteX4" fmla="*/ 187367 w 12114187"/>
              <a:gd name="connsiteY4" fmla="*/ 5063305 h 5105400"/>
              <a:gd name="connsiteX5" fmla="*/ 0 w 12114187"/>
              <a:gd name="connsiteY5" fmla="*/ 5046545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4187" h="5105400">
                <a:moveTo>
                  <a:pt x="0" y="0"/>
                </a:moveTo>
                <a:lnTo>
                  <a:pt x="12114187" y="0"/>
                </a:lnTo>
                <a:lnTo>
                  <a:pt x="12043798" y="125671"/>
                </a:lnTo>
                <a:cubicBezTo>
                  <a:pt x="10285494" y="3052049"/>
                  <a:pt x="6169188" y="5105400"/>
                  <a:pt x="1371600" y="5105400"/>
                </a:cubicBezTo>
                <a:cubicBezTo>
                  <a:pt x="971801" y="5105400"/>
                  <a:pt x="576733" y="5091141"/>
                  <a:pt x="187367" y="5063305"/>
                </a:cubicBezTo>
                <a:lnTo>
                  <a:pt x="0" y="5046545"/>
                </a:lnTo>
                <a:close/>
              </a:path>
            </a:pathLst>
          </a:custGeom>
          <a:blipFill dpi="0" rotWithShape="1">
            <a:blip r:embed="rId2">
              <a:alphaModFix amt="33000"/>
              <a:extLst>
                <a:ext uri="{BEBA8EAE-BF5A-486C-A8C5-ECC9F3942E4B}">
                  <a14:imgProps xmlns:a14="http://schemas.microsoft.com/office/drawing/2010/main">
                    <a14:imgLayer r:embed="rId3">
                      <a14:imgEffect>
                        <a14:saturation sat="63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0" name="图片 9">
            <a:extLst>
              <a:ext uri="{FF2B5EF4-FFF2-40B4-BE49-F238E27FC236}">
                <a16:creationId xmlns:a16="http://schemas.microsoft.com/office/drawing/2014/main" id="{9419E62C-24D1-5917-F2DB-8D11CC85A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5" y="3429000"/>
            <a:ext cx="9509759" cy="3174110"/>
          </a:xfrm>
          <a:prstGeom prst="rect">
            <a:avLst/>
          </a:prstGeom>
          <a:noFill/>
        </p:spPr>
      </p:pic>
      <p:pic>
        <p:nvPicPr>
          <p:cNvPr id="14" name="图片 13">
            <a:extLst>
              <a:ext uri="{FF2B5EF4-FFF2-40B4-BE49-F238E27FC236}">
                <a16:creationId xmlns:a16="http://schemas.microsoft.com/office/drawing/2014/main" id="{0F39B5BA-A89A-0EC9-7EA4-53BDA7EDC0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7599" y="-401362"/>
            <a:ext cx="4564401" cy="5452122"/>
          </a:xfrm>
          <a:prstGeom prst="rect">
            <a:avLst/>
          </a:prstGeom>
          <a:noFill/>
        </p:spPr>
      </p:pic>
      <p:sp>
        <p:nvSpPr>
          <p:cNvPr id="19" name="文本框 18">
            <a:extLst>
              <a:ext uri="{FF2B5EF4-FFF2-40B4-BE49-F238E27FC236}">
                <a16:creationId xmlns:a16="http://schemas.microsoft.com/office/drawing/2014/main" id="{8D352B0A-91EE-F239-0A96-CF7C9B01E102}"/>
              </a:ext>
            </a:extLst>
          </p:cNvPr>
          <p:cNvSpPr txBox="1"/>
          <p:nvPr/>
        </p:nvSpPr>
        <p:spPr>
          <a:xfrm>
            <a:off x="464237" y="1158762"/>
            <a:ext cx="8300495" cy="1015663"/>
          </a:xfrm>
          <a:prstGeom prst="rect">
            <a:avLst/>
          </a:prstGeom>
          <a:noFill/>
        </p:spPr>
        <p:txBody>
          <a:bodyPr wrap="square">
            <a:spAutoFit/>
          </a:bodyPr>
          <a:lstStyle/>
          <a:p>
            <a:r>
              <a:rPr lang="en-US" altLang="zh-CN" sz="6000" b="1" dirty="0">
                <a:solidFill>
                  <a:srgbClr val="004EA2"/>
                </a:solidFill>
                <a:latin typeface="微软雅黑" panose="020B0503020204020204" pitchFamily="34" charset="-122"/>
                <a:ea typeface="微软雅黑" panose="020B0503020204020204" pitchFamily="34" charset="-122"/>
              </a:rPr>
              <a:t>Cache-monitor</a:t>
            </a:r>
            <a:endParaRPr lang="zh-CN" altLang="en-US" sz="6000" b="1" dirty="0">
              <a:solidFill>
                <a:srgbClr val="004EA2"/>
              </a:solidFill>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15A4CEBA-9D0D-5B5D-0B08-14A49943DD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0537" y="5367894"/>
            <a:ext cx="4082708" cy="756666"/>
          </a:xfrm>
          <a:prstGeom prst="rect">
            <a:avLst/>
          </a:prstGeom>
        </p:spPr>
      </p:pic>
      <p:sp>
        <p:nvSpPr>
          <p:cNvPr id="26" name="文本框 25">
            <a:extLst>
              <a:ext uri="{FF2B5EF4-FFF2-40B4-BE49-F238E27FC236}">
                <a16:creationId xmlns:a16="http://schemas.microsoft.com/office/drawing/2014/main" id="{A6C50576-7496-13FF-EB6E-473DA89C1AB7}"/>
              </a:ext>
            </a:extLst>
          </p:cNvPr>
          <p:cNvSpPr txBox="1"/>
          <p:nvPr/>
        </p:nvSpPr>
        <p:spPr>
          <a:xfrm>
            <a:off x="464238" y="3060985"/>
            <a:ext cx="4869762" cy="461665"/>
          </a:xfrm>
          <a:prstGeom prst="rect">
            <a:avLst/>
          </a:prstGeom>
          <a:noFill/>
        </p:spPr>
        <p:txBody>
          <a:bodyPr wrap="square">
            <a:spAutoFit/>
          </a:bodyPr>
          <a:lstStyle/>
          <a:p>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Matlab</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程序设计</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课程汇报</a:t>
            </a:r>
          </a:p>
        </p:txBody>
      </p:sp>
      <p:grpSp>
        <p:nvGrpSpPr>
          <p:cNvPr id="32" name="组合 31">
            <a:extLst>
              <a:ext uri="{FF2B5EF4-FFF2-40B4-BE49-F238E27FC236}">
                <a16:creationId xmlns:a16="http://schemas.microsoft.com/office/drawing/2014/main" id="{808AB99C-3883-A3BE-91DF-9476FFA4CFA1}"/>
              </a:ext>
            </a:extLst>
          </p:cNvPr>
          <p:cNvGrpSpPr/>
          <p:nvPr/>
        </p:nvGrpSpPr>
        <p:grpSpPr>
          <a:xfrm>
            <a:off x="464237" y="4314748"/>
            <a:ext cx="2551919" cy="369332"/>
            <a:chOff x="464236" y="2885198"/>
            <a:chExt cx="2551919" cy="369332"/>
          </a:xfrm>
        </p:grpSpPr>
        <p:grpSp>
          <p:nvGrpSpPr>
            <p:cNvPr id="12" name="组合 11">
              <a:extLst>
                <a:ext uri="{FF2B5EF4-FFF2-40B4-BE49-F238E27FC236}">
                  <a16:creationId xmlns:a16="http://schemas.microsoft.com/office/drawing/2014/main" id="{7B2B9B1E-DD84-FE91-B03B-E77C0D8B2D92}"/>
                </a:ext>
              </a:extLst>
            </p:cNvPr>
            <p:cNvGrpSpPr/>
            <p:nvPr/>
          </p:nvGrpSpPr>
          <p:grpSpPr>
            <a:xfrm>
              <a:off x="464236" y="2891638"/>
              <a:ext cx="2551919" cy="354253"/>
              <a:chOff x="649421" y="4111107"/>
              <a:chExt cx="3293701" cy="411477"/>
            </a:xfrm>
            <a:gradFill>
              <a:gsLst>
                <a:gs pos="0">
                  <a:schemeClr val="accent1">
                    <a:lumMod val="75000"/>
                  </a:schemeClr>
                </a:gs>
                <a:gs pos="100000">
                  <a:srgbClr val="004EA2"/>
                </a:gs>
              </a:gsLst>
              <a:lin ang="0" scaled="0"/>
            </a:gradFill>
          </p:grpSpPr>
          <p:sp>
            <p:nvSpPr>
              <p:cNvPr id="13" name="箭头: V 形 12">
                <a:extLst>
                  <a:ext uri="{FF2B5EF4-FFF2-40B4-BE49-F238E27FC236}">
                    <a16:creationId xmlns:a16="http://schemas.microsoft.com/office/drawing/2014/main" id="{71D2F93B-85CF-7B9F-84F7-8B5980B604B8}"/>
                  </a:ext>
                </a:extLst>
              </p:cNvPr>
              <p:cNvSpPr/>
              <p:nvPr/>
            </p:nvSpPr>
            <p:spPr>
              <a:xfrm flipH="1">
                <a:off x="790614" y="4165114"/>
                <a:ext cx="256709" cy="303462"/>
              </a:xfrm>
              <a:prstGeom prst="chevron">
                <a:avLst>
                  <a:gd name="adj" fmla="val 62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箭头: V 形 14">
                <a:extLst>
                  <a:ext uri="{FF2B5EF4-FFF2-40B4-BE49-F238E27FC236}">
                    <a16:creationId xmlns:a16="http://schemas.microsoft.com/office/drawing/2014/main" id="{2B9A0FD5-9678-239F-7BE0-3BD9E203BACB}"/>
                  </a:ext>
                </a:extLst>
              </p:cNvPr>
              <p:cNvSpPr/>
              <p:nvPr/>
            </p:nvSpPr>
            <p:spPr>
              <a:xfrm>
                <a:off x="3545219" y="4165114"/>
                <a:ext cx="256709" cy="303462"/>
              </a:xfrm>
              <a:prstGeom prst="chevron">
                <a:avLst>
                  <a:gd name="adj" fmla="val 62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V 形 15">
                <a:extLst>
                  <a:ext uri="{FF2B5EF4-FFF2-40B4-BE49-F238E27FC236}">
                    <a16:creationId xmlns:a16="http://schemas.microsoft.com/office/drawing/2014/main" id="{05DEF2B9-A1D9-4624-5B7D-057EE666E214}"/>
                  </a:ext>
                </a:extLst>
              </p:cNvPr>
              <p:cNvSpPr/>
              <p:nvPr/>
            </p:nvSpPr>
            <p:spPr>
              <a:xfrm>
                <a:off x="3762564" y="4210124"/>
                <a:ext cx="180558" cy="213442"/>
              </a:xfrm>
              <a:prstGeom prst="chevron">
                <a:avLst>
                  <a:gd name="adj" fmla="val 62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V 形 16">
                <a:extLst>
                  <a:ext uri="{FF2B5EF4-FFF2-40B4-BE49-F238E27FC236}">
                    <a16:creationId xmlns:a16="http://schemas.microsoft.com/office/drawing/2014/main" id="{E758D5D1-AB86-2089-69C0-D8B1FC6D6D4E}"/>
                  </a:ext>
                </a:extLst>
              </p:cNvPr>
              <p:cNvSpPr/>
              <p:nvPr/>
            </p:nvSpPr>
            <p:spPr>
              <a:xfrm flipH="1">
                <a:off x="649421" y="4210124"/>
                <a:ext cx="180558" cy="213442"/>
              </a:xfrm>
              <a:prstGeom prst="chevron">
                <a:avLst>
                  <a:gd name="adj" fmla="val 6291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2A8878B3-B9DD-481D-4ABB-0175864EF904}"/>
                  </a:ext>
                </a:extLst>
              </p:cNvPr>
              <p:cNvSpPr/>
              <p:nvPr/>
            </p:nvSpPr>
            <p:spPr>
              <a:xfrm rot="5400000">
                <a:off x="2090533" y="3028532"/>
                <a:ext cx="411477" cy="2576627"/>
              </a:xfrm>
              <a:custGeom>
                <a:avLst/>
                <a:gdLst>
                  <a:gd name="connsiteX0" fmla="*/ 0 w 411477"/>
                  <a:gd name="connsiteY0" fmla="*/ 2361855 h 2576627"/>
                  <a:gd name="connsiteX1" fmla="*/ 0 w 411477"/>
                  <a:gd name="connsiteY1" fmla="*/ 214773 h 2576627"/>
                  <a:gd name="connsiteX2" fmla="*/ 199965 w 411477"/>
                  <a:gd name="connsiteY2" fmla="*/ 0 h 2576627"/>
                  <a:gd name="connsiteX3" fmla="*/ 411477 w 411477"/>
                  <a:gd name="connsiteY3" fmla="*/ 227174 h 2576627"/>
                  <a:gd name="connsiteX4" fmla="*/ 411477 w 411477"/>
                  <a:gd name="connsiteY4" fmla="*/ 2349454 h 2576627"/>
                  <a:gd name="connsiteX5" fmla="*/ 199965 w 411477"/>
                  <a:gd name="connsiteY5" fmla="*/ 2576627 h 2576627"/>
                  <a:gd name="connsiteX6" fmla="*/ 0 w 411477"/>
                  <a:gd name="connsiteY6" fmla="*/ 2361855 h 2576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477" h="2576627">
                    <a:moveTo>
                      <a:pt x="0" y="2361855"/>
                    </a:moveTo>
                    <a:lnTo>
                      <a:pt x="0" y="214773"/>
                    </a:lnTo>
                    <a:lnTo>
                      <a:pt x="199965" y="0"/>
                    </a:lnTo>
                    <a:lnTo>
                      <a:pt x="411477" y="227174"/>
                    </a:lnTo>
                    <a:lnTo>
                      <a:pt x="411477" y="2349454"/>
                    </a:lnTo>
                    <a:lnTo>
                      <a:pt x="199965" y="2576627"/>
                    </a:lnTo>
                    <a:lnTo>
                      <a:pt x="0" y="2361855"/>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466" tIns="138468" rIns="120467" bIns="138467" numCol="1" spcCol="1270" anchor="ctr" anchorCtr="0">
                <a:noAutofit/>
              </a:bodyPr>
              <a:lstStyle/>
              <a:p>
                <a:pPr marL="0" lvl="0" indent="0" algn="ctr" defTabSz="1600200">
                  <a:lnSpc>
                    <a:spcPct val="90000"/>
                  </a:lnSpc>
                  <a:spcBef>
                    <a:spcPct val="0"/>
                  </a:spcBef>
                  <a:spcAft>
                    <a:spcPct val="35000"/>
                  </a:spcAft>
                  <a:buNone/>
                </a:pPr>
                <a:endParaRPr lang="zh-CN" altLang="en-US" dirty="0"/>
              </a:p>
            </p:txBody>
          </p:sp>
        </p:grpSp>
        <p:sp>
          <p:nvSpPr>
            <p:cNvPr id="31" name="文本框 30">
              <a:extLst>
                <a:ext uri="{FF2B5EF4-FFF2-40B4-BE49-F238E27FC236}">
                  <a16:creationId xmlns:a16="http://schemas.microsoft.com/office/drawing/2014/main" id="{F59ACB9E-F533-A573-8ABE-4CEFF3609D8D}"/>
                </a:ext>
              </a:extLst>
            </p:cNvPr>
            <p:cNvSpPr txBox="1"/>
            <p:nvPr/>
          </p:nvSpPr>
          <p:spPr>
            <a:xfrm>
              <a:off x="900752" y="2885198"/>
              <a:ext cx="2006008"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汇报人：李旭辉</a:t>
              </a:r>
            </a:p>
          </p:txBody>
        </p:sp>
      </p:grpSp>
    </p:spTree>
    <p:extLst>
      <p:ext uri="{BB962C8B-B14F-4D97-AF65-F5344CB8AC3E}">
        <p14:creationId xmlns:p14="http://schemas.microsoft.com/office/powerpoint/2010/main" val="2908216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50CABF0-6FF0-1423-190B-36884E3A88C6}"/>
              </a:ext>
            </a:extLst>
          </p:cNvPr>
          <p:cNvSpPr/>
          <p:nvPr/>
        </p:nvSpPr>
        <p:spPr>
          <a:xfrm>
            <a:off x="829183" y="1290283"/>
            <a:ext cx="401762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rPr>
              <a:t> </a:t>
            </a:r>
          </a:p>
        </p:txBody>
      </p:sp>
      <p:pic>
        <p:nvPicPr>
          <p:cNvPr id="30" name="图片 29">
            <a:extLst>
              <a:ext uri="{FF2B5EF4-FFF2-40B4-BE49-F238E27FC236}">
                <a16:creationId xmlns:a16="http://schemas.microsoft.com/office/drawing/2014/main" id="{DA6E73BA-BD48-23A2-D2EA-F61311855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31" name="文本框 30">
            <a:extLst>
              <a:ext uri="{FF2B5EF4-FFF2-40B4-BE49-F238E27FC236}">
                <a16:creationId xmlns:a16="http://schemas.microsoft.com/office/drawing/2014/main" id="{55B09BB0-4EDA-76CD-4DB6-7975511058E1}"/>
              </a:ext>
            </a:extLst>
          </p:cNvPr>
          <p:cNvSpPr txBox="1"/>
          <p:nvPr/>
        </p:nvSpPr>
        <p:spPr>
          <a:xfrm>
            <a:off x="998585" y="605651"/>
            <a:ext cx="371492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体系结构与原理</a:t>
            </a:r>
          </a:p>
        </p:txBody>
      </p:sp>
      <p:sp>
        <p:nvSpPr>
          <p:cNvPr id="32" name="矩形 31">
            <a:extLst>
              <a:ext uri="{FF2B5EF4-FFF2-40B4-BE49-F238E27FC236}">
                <a16:creationId xmlns:a16="http://schemas.microsoft.com/office/drawing/2014/main" id="{02E285B7-9F57-C185-F781-8964BFA37D71}"/>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0595ABB7-D360-DE36-56A7-023A313C6B9D}"/>
              </a:ext>
            </a:extLst>
          </p:cNvPr>
          <p:cNvCxnSpPr>
            <a:cxnSpLocks/>
          </p:cNvCxnSpPr>
          <p:nvPr/>
        </p:nvCxnSpPr>
        <p:spPr>
          <a:xfrm>
            <a:off x="660400" y="1129484"/>
            <a:ext cx="8292531"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graphicFrame>
        <p:nvGraphicFramePr>
          <p:cNvPr id="2" name="表格 1">
            <a:extLst>
              <a:ext uri="{FF2B5EF4-FFF2-40B4-BE49-F238E27FC236}">
                <a16:creationId xmlns:a16="http://schemas.microsoft.com/office/drawing/2014/main" id="{A3FF96DA-EC4E-651B-D5AB-8F39441CA20A}"/>
              </a:ext>
            </a:extLst>
          </p:cNvPr>
          <p:cNvGraphicFramePr>
            <a:graphicFrameLocks noGrp="1"/>
          </p:cNvGraphicFramePr>
          <p:nvPr>
            <p:extLst>
              <p:ext uri="{D42A27DB-BD31-4B8C-83A1-F6EECF244321}">
                <p14:modId xmlns:p14="http://schemas.microsoft.com/office/powerpoint/2010/main" val="3710579242"/>
              </p:ext>
            </p:extLst>
          </p:nvPr>
        </p:nvGraphicFramePr>
        <p:xfrm>
          <a:off x="660400" y="1534888"/>
          <a:ext cx="10702416" cy="3069760"/>
        </p:xfrm>
        <a:graphic>
          <a:graphicData uri="http://schemas.openxmlformats.org/drawingml/2006/table">
            <a:tbl>
              <a:tblPr>
                <a:tableStyleId>{5C22544A-7EE6-4342-B048-85BDC9FD1C3A}</a:tableStyleId>
              </a:tblPr>
              <a:tblGrid>
                <a:gridCol w="2490166">
                  <a:extLst>
                    <a:ext uri="{9D8B030D-6E8A-4147-A177-3AD203B41FA5}">
                      <a16:colId xmlns:a16="http://schemas.microsoft.com/office/drawing/2014/main" val="1457137900"/>
                    </a:ext>
                  </a:extLst>
                </a:gridCol>
                <a:gridCol w="2342809">
                  <a:extLst>
                    <a:ext uri="{9D8B030D-6E8A-4147-A177-3AD203B41FA5}">
                      <a16:colId xmlns:a16="http://schemas.microsoft.com/office/drawing/2014/main" val="3000417851"/>
                    </a:ext>
                  </a:extLst>
                </a:gridCol>
                <a:gridCol w="2342809">
                  <a:extLst>
                    <a:ext uri="{9D8B030D-6E8A-4147-A177-3AD203B41FA5}">
                      <a16:colId xmlns:a16="http://schemas.microsoft.com/office/drawing/2014/main" val="2673417983"/>
                    </a:ext>
                  </a:extLst>
                </a:gridCol>
                <a:gridCol w="1763316">
                  <a:extLst>
                    <a:ext uri="{9D8B030D-6E8A-4147-A177-3AD203B41FA5}">
                      <a16:colId xmlns:a16="http://schemas.microsoft.com/office/drawing/2014/main" val="1608539009"/>
                    </a:ext>
                  </a:extLst>
                </a:gridCol>
                <a:gridCol w="1763316">
                  <a:extLst>
                    <a:ext uri="{9D8B030D-6E8A-4147-A177-3AD203B41FA5}">
                      <a16:colId xmlns:a16="http://schemas.microsoft.com/office/drawing/2014/main" val="3096509833"/>
                    </a:ext>
                  </a:extLst>
                </a:gridCol>
              </a:tblGrid>
              <a:tr h="383720">
                <a:tc rowSpan="2">
                  <a:txBody>
                    <a:bodyPr/>
                    <a:lstStyle/>
                    <a:p>
                      <a:pPr algn="ctr"/>
                      <a:r>
                        <a:rPr lang="en-US" sz="2400" kern="100" dirty="0">
                          <a:effectLst/>
                        </a:rPr>
                        <a:t>Cache</a:t>
                      </a:r>
                      <a:r>
                        <a:rPr lang="zh-CN" sz="2400" kern="100" dirty="0">
                          <a:effectLst/>
                        </a:rPr>
                        <a:t>总大小（</a:t>
                      </a:r>
                      <a:r>
                        <a:rPr lang="en-US" sz="2400" kern="100" dirty="0">
                          <a:effectLst/>
                        </a:rPr>
                        <a:t>bytes</a:t>
                      </a: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3">
                  <a:txBody>
                    <a:bodyPr/>
                    <a:lstStyle/>
                    <a:p>
                      <a:pPr algn="ctr"/>
                      <a:r>
                        <a:rPr lang="zh-CN" sz="2400" kern="100">
                          <a:effectLst/>
                        </a:rPr>
                        <a:t>最优配置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rowSpan="2">
                  <a:txBody>
                    <a:bodyPr/>
                    <a:lstStyle/>
                    <a:p>
                      <a:pPr algn="ctr"/>
                      <a:r>
                        <a:rPr lang="zh-CN" sz="2400" kern="100">
                          <a:effectLst/>
                        </a:rPr>
                        <a:t>最高命中率</a:t>
                      </a:r>
                      <a:r>
                        <a:rPr lang="en-US"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17336496"/>
                  </a:ext>
                </a:extLst>
              </a:tr>
              <a:tr h="767440">
                <a:tc vMerge="1">
                  <a:txBody>
                    <a:bodyPr/>
                    <a:lstStyle/>
                    <a:p>
                      <a:endParaRPr lang="zh-CN" altLang="en-US"/>
                    </a:p>
                  </a:txBody>
                  <a:tcPr/>
                </a:tc>
                <a:tc>
                  <a:txBody>
                    <a:bodyPr/>
                    <a:lstStyle/>
                    <a:p>
                      <a:pPr algn="ctr"/>
                      <a:r>
                        <a:rPr lang="en-US" sz="2400" kern="100">
                          <a:effectLst/>
                        </a:rPr>
                        <a:t>Block size</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Associativities</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400" kern="100">
                          <a:effectLst/>
                        </a:rPr>
                        <a:t>替换策略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val="685998241"/>
                  </a:ext>
                </a:extLst>
              </a:tr>
              <a:tr h="383720">
                <a:tc>
                  <a:txBody>
                    <a:bodyPr/>
                    <a:lstStyle/>
                    <a:p>
                      <a:pPr algn="ctr"/>
                      <a:r>
                        <a:rPr lang="en-US" sz="2400" kern="100">
                          <a:effectLst/>
                        </a:rPr>
                        <a:t>1024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Fifo</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0.6172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8972673"/>
                  </a:ext>
                </a:extLst>
              </a:tr>
              <a:tr h="383720">
                <a:tc>
                  <a:txBody>
                    <a:bodyPr/>
                    <a:lstStyle/>
                    <a:p>
                      <a:pPr algn="ctr"/>
                      <a:r>
                        <a:rPr lang="en-US" sz="2400" kern="100">
                          <a:effectLst/>
                        </a:rPr>
                        <a:t>2048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Fifo</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0.7594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2901315"/>
                  </a:ext>
                </a:extLst>
              </a:tr>
              <a:tr h="383720">
                <a:tc>
                  <a:txBody>
                    <a:bodyPr/>
                    <a:lstStyle/>
                    <a:p>
                      <a:pPr algn="ctr"/>
                      <a:r>
                        <a:rPr lang="en-US" sz="2400" kern="100">
                          <a:effectLst/>
                        </a:rPr>
                        <a:t>4096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Fifo</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0.8576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34741495"/>
                  </a:ext>
                </a:extLst>
              </a:tr>
              <a:tr h="383720">
                <a:tc>
                  <a:txBody>
                    <a:bodyPr/>
                    <a:lstStyle/>
                    <a:p>
                      <a:pPr algn="ctr"/>
                      <a:r>
                        <a:rPr lang="en-US" sz="2400" kern="100">
                          <a:effectLst/>
                        </a:rPr>
                        <a:t>8192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Fifo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0.9174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88989532"/>
                  </a:ext>
                </a:extLst>
              </a:tr>
              <a:tr h="383720">
                <a:tc>
                  <a:txBody>
                    <a:bodyPr/>
                    <a:lstStyle/>
                    <a:p>
                      <a:pPr algn="ctr"/>
                      <a:r>
                        <a:rPr lang="en-US" sz="2400" kern="100">
                          <a:effectLst/>
                        </a:rPr>
                        <a:t>16384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a:effectLst/>
                        </a:rPr>
                        <a:t>Fifo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400" kern="100" dirty="0">
                          <a:effectLst/>
                        </a:rPr>
                        <a:t>0.9484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8161552"/>
                  </a:ext>
                </a:extLst>
              </a:tr>
            </a:tbl>
          </a:graphicData>
        </a:graphic>
      </p:graphicFrame>
      <p:pic>
        <p:nvPicPr>
          <p:cNvPr id="8" name="图片 7">
            <a:extLst>
              <a:ext uri="{FF2B5EF4-FFF2-40B4-BE49-F238E27FC236}">
                <a16:creationId xmlns:a16="http://schemas.microsoft.com/office/drawing/2014/main" id="{CC407E33-214C-BE6B-66BD-C39AD41BE637}"/>
              </a:ext>
            </a:extLst>
          </p:cNvPr>
          <p:cNvPicPr>
            <a:picLocks noChangeAspect="1"/>
          </p:cNvPicPr>
          <p:nvPr/>
        </p:nvPicPr>
        <p:blipFill>
          <a:blip r:embed="rId3"/>
          <a:stretch>
            <a:fillRect/>
          </a:stretch>
        </p:blipFill>
        <p:spPr>
          <a:xfrm>
            <a:off x="660400" y="4849253"/>
            <a:ext cx="1190171" cy="1664451"/>
          </a:xfrm>
          <a:prstGeom prst="rect">
            <a:avLst/>
          </a:prstGeom>
        </p:spPr>
      </p:pic>
      <p:sp>
        <p:nvSpPr>
          <p:cNvPr id="10" name="文本框 9">
            <a:extLst>
              <a:ext uri="{FF2B5EF4-FFF2-40B4-BE49-F238E27FC236}">
                <a16:creationId xmlns:a16="http://schemas.microsoft.com/office/drawing/2014/main" id="{668E3DCC-EBA8-8AC6-733B-0D5FF17B1BA4}"/>
              </a:ext>
            </a:extLst>
          </p:cNvPr>
          <p:cNvSpPr txBox="1"/>
          <p:nvPr/>
        </p:nvSpPr>
        <p:spPr>
          <a:xfrm>
            <a:off x="2035629" y="4953780"/>
            <a:ext cx="6150428" cy="369332"/>
          </a:xfrm>
          <a:prstGeom prst="rect">
            <a:avLst/>
          </a:prstGeom>
          <a:noFill/>
        </p:spPr>
        <p:txBody>
          <a:bodyPr wrap="square" rtlCol="0">
            <a:spAutoFit/>
          </a:bodyPr>
          <a:lstStyle/>
          <a:p>
            <a:r>
              <a:rPr lang="zh-CN" altLang="en-US" dirty="0"/>
              <a:t>给定</a:t>
            </a:r>
            <a:r>
              <a:rPr lang="en-US" altLang="zh-CN" dirty="0"/>
              <a:t>8</a:t>
            </a:r>
            <a:r>
              <a:rPr lang="zh-CN" altLang="en-US" dirty="0"/>
              <a:t>位</a:t>
            </a:r>
            <a:r>
              <a:rPr lang="en-US" altLang="zh-CN" dirty="0"/>
              <a:t>16</a:t>
            </a:r>
            <a:r>
              <a:rPr lang="zh-CN" altLang="en-US" dirty="0"/>
              <a:t>进制数作为参数地址，数据读入与进制转化</a:t>
            </a:r>
          </a:p>
        </p:txBody>
      </p:sp>
      <p:pic>
        <p:nvPicPr>
          <p:cNvPr id="12" name="图片 11">
            <a:extLst>
              <a:ext uri="{FF2B5EF4-FFF2-40B4-BE49-F238E27FC236}">
                <a16:creationId xmlns:a16="http://schemas.microsoft.com/office/drawing/2014/main" id="{0116AADC-D621-57ED-B079-361C304185CE}"/>
              </a:ext>
            </a:extLst>
          </p:cNvPr>
          <p:cNvPicPr>
            <a:picLocks noChangeAspect="1"/>
          </p:cNvPicPr>
          <p:nvPr/>
        </p:nvPicPr>
        <p:blipFill>
          <a:blip r:embed="rId4"/>
          <a:stretch>
            <a:fillRect/>
          </a:stretch>
        </p:blipFill>
        <p:spPr>
          <a:xfrm>
            <a:off x="2751733" y="5373533"/>
            <a:ext cx="3518621" cy="709966"/>
          </a:xfrm>
          <a:prstGeom prst="rect">
            <a:avLst/>
          </a:prstGeom>
        </p:spPr>
      </p:pic>
      <p:pic>
        <p:nvPicPr>
          <p:cNvPr id="13" name="图片 12">
            <a:extLst>
              <a:ext uri="{FF2B5EF4-FFF2-40B4-BE49-F238E27FC236}">
                <a16:creationId xmlns:a16="http://schemas.microsoft.com/office/drawing/2014/main" id="{9E556F61-5276-9446-B208-60A1A66891A0}"/>
              </a:ext>
            </a:extLst>
          </p:cNvPr>
          <p:cNvPicPr>
            <a:picLocks noChangeAspect="1"/>
          </p:cNvPicPr>
          <p:nvPr/>
        </p:nvPicPr>
        <p:blipFill>
          <a:blip r:embed="rId5"/>
          <a:stretch>
            <a:fillRect/>
          </a:stretch>
        </p:blipFill>
        <p:spPr>
          <a:xfrm>
            <a:off x="7680957" y="4953780"/>
            <a:ext cx="4031808" cy="1569864"/>
          </a:xfrm>
          <a:prstGeom prst="rect">
            <a:avLst/>
          </a:prstGeom>
        </p:spPr>
      </p:pic>
      <p:pic>
        <p:nvPicPr>
          <p:cNvPr id="15" name="图片 14">
            <a:extLst>
              <a:ext uri="{FF2B5EF4-FFF2-40B4-BE49-F238E27FC236}">
                <a16:creationId xmlns:a16="http://schemas.microsoft.com/office/drawing/2014/main" id="{B48CBBE7-CA9E-6DE2-CAF3-D3230510E69C}"/>
              </a:ext>
            </a:extLst>
          </p:cNvPr>
          <p:cNvPicPr>
            <a:picLocks noChangeAspect="1"/>
          </p:cNvPicPr>
          <p:nvPr/>
        </p:nvPicPr>
        <p:blipFill>
          <a:blip r:embed="rId6"/>
          <a:stretch>
            <a:fillRect/>
          </a:stretch>
        </p:blipFill>
        <p:spPr>
          <a:xfrm>
            <a:off x="2522811" y="6190135"/>
            <a:ext cx="3976465" cy="333509"/>
          </a:xfrm>
          <a:prstGeom prst="rect">
            <a:avLst/>
          </a:prstGeom>
        </p:spPr>
      </p:pic>
    </p:spTree>
    <p:extLst>
      <p:ext uri="{BB962C8B-B14F-4D97-AF65-F5344CB8AC3E}">
        <p14:creationId xmlns:p14="http://schemas.microsoft.com/office/powerpoint/2010/main" val="533060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50CABF0-6FF0-1423-190B-36884E3A88C6}"/>
              </a:ext>
            </a:extLst>
          </p:cNvPr>
          <p:cNvSpPr/>
          <p:nvPr/>
        </p:nvSpPr>
        <p:spPr>
          <a:xfrm>
            <a:off x="829183" y="1290283"/>
            <a:ext cx="401762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rPr>
              <a:t> </a:t>
            </a:r>
          </a:p>
        </p:txBody>
      </p:sp>
      <p:pic>
        <p:nvPicPr>
          <p:cNvPr id="30" name="图片 29">
            <a:extLst>
              <a:ext uri="{FF2B5EF4-FFF2-40B4-BE49-F238E27FC236}">
                <a16:creationId xmlns:a16="http://schemas.microsoft.com/office/drawing/2014/main" id="{DA6E73BA-BD48-23A2-D2EA-F61311855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31" name="文本框 30">
            <a:extLst>
              <a:ext uri="{FF2B5EF4-FFF2-40B4-BE49-F238E27FC236}">
                <a16:creationId xmlns:a16="http://schemas.microsoft.com/office/drawing/2014/main" id="{55B09BB0-4EDA-76CD-4DB6-7975511058E1}"/>
              </a:ext>
            </a:extLst>
          </p:cNvPr>
          <p:cNvSpPr txBox="1"/>
          <p:nvPr/>
        </p:nvSpPr>
        <p:spPr>
          <a:xfrm>
            <a:off x="998585" y="605651"/>
            <a:ext cx="371492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命中率曲线绘制</a:t>
            </a:r>
          </a:p>
        </p:txBody>
      </p:sp>
      <p:sp>
        <p:nvSpPr>
          <p:cNvPr id="32" name="矩形 31">
            <a:extLst>
              <a:ext uri="{FF2B5EF4-FFF2-40B4-BE49-F238E27FC236}">
                <a16:creationId xmlns:a16="http://schemas.microsoft.com/office/drawing/2014/main" id="{02E285B7-9F57-C185-F781-8964BFA37D71}"/>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0595ABB7-D360-DE36-56A7-023A313C6B9D}"/>
              </a:ext>
            </a:extLst>
          </p:cNvPr>
          <p:cNvCxnSpPr>
            <a:cxnSpLocks/>
          </p:cNvCxnSpPr>
          <p:nvPr/>
        </p:nvCxnSpPr>
        <p:spPr>
          <a:xfrm>
            <a:off x="660400" y="1129484"/>
            <a:ext cx="8292531"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pic>
        <p:nvPicPr>
          <p:cNvPr id="5" name="图片 4">
            <a:extLst>
              <a:ext uri="{FF2B5EF4-FFF2-40B4-BE49-F238E27FC236}">
                <a16:creationId xmlns:a16="http://schemas.microsoft.com/office/drawing/2014/main" id="{02A80556-8611-65D5-C996-9E564C10B85A}"/>
              </a:ext>
            </a:extLst>
          </p:cNvPr>
          <p:cNvPicPr>
            <a:picLocks noChangeAspect="1"/>
          </p:cNvPicPr>
          <p:nvPr/>
        </p:nvPicPr>
        <p:blipFill>
          <a:blip r:embed="rId3"/>
          <a:stretch>
            <a:fillRect/>
          </a:stretch>
        </p:blipFill>
        <p:spPr>
          <a:xfrm>
            <a:off x="338058" y="1248582"/>
            <a:ext cx="4375456" cy="3785508"/>
          </a:xfrm>
          <a:prstGeom prst="rect">
            <a:avLst/>
          </a:prstGeom>
        </p:spPr>
      </p:pic>
      <p:sp>
        <p:nvSpPr>
          <p:cNvPr id="7" name="文本框 6">
            <a:extLst>
              <a:ext uri="{FF2B5EF4-FFF2-40B4-BE49-F238E27FC236}">
                <a16:creationId xmlns:a16="http://schemas.microsoft.com/office/drawing/2014/main" id="{4157C4F6-C0CC-8BEF-D441-291CBE670A5C}"/>
              </a:ext>
            </a:extLst>
          </p:cNvPr>
          <p:cNvSpPr txBox="1"/>
          <p:nvPr/>
        </p:nvSpPr>
        <p:spPr>
          <a:xfrm>
            <a:off x="4846804" y="1542145"/>
            <a:ext cx="6964196" cy="646331"/>
          </a:xfrm>
          <a:prstGeom prst="rect">
            <a:avLst/>
          </a:prstGeom>
          <a:noFill/>
        </p:spPr>
        <p:txBody>
          <a:bodyPr wrap="square">
            <a:spAutoFit/>
          </a:bodyPr>
          <a:lstStyle/>
          <a:p>
            <a:r>
              <a:rPr lang="zh-CN" altLang="en-US" b="0" i="0" u="none" strike="noStrike" dirty="0">
                <a:solidFill>
                  <a:srgbClr val="3C763D"/>
                </a:solidFill>
                <a:effectLst/>
                <a:latin typeface="Menlo"/>
              </a:rPr>
              <a:t>提供四种不同图象的输出</a:t>
            </a:r>
            <a:endParaRPr lang="zh-CN" altLang="en-US" b="0" i="0" dirty="0">
              <a:solidFill>
                <a:srgbClr val="000000"/>
              </a:solidFill>
              <a:effectLst/>
              <a:latin typeface="Menlo"/>
            </a:endParaRPr>
          </a:p>
          <a:p>
            <a:r>
              <a:rPr lang="en-US" altLang="zh-CN" b="0" i="0" u="none" strike="noStrike" dirty="0">
                <a:solidFill>
                  <a:srgbClr val="3C763D"/>
                </a:solidFill>
                <a:effectLst/>
                <a:latin typeface="Menlo"/>
              </a:rPr>
              <a:t> </a:t>
            </a:r>
            <a:r>
              <a:rPr lang="zh-CN" altLang="en-US" b="0" i="0" u="none" strike="noStrike" dirty="0">
                <a:solidFill>
                  <a:srgbClr val="3C763D"/>
                </a:solidFill>
                <a:effectLst/>
                <a:latin typeface="Menlo"/>
              </a:rPr>
              <a:t>关于</a:t>
            </a:r>
            <a:r>
              <a:rPr lang="en-US" altLang="zh-CN" b="0" i="0" u="none" strike="noStrike" dirty="0">
                <a:solidFill>
                  <a:srgbClr val="3C763D"/>
                </a:solidFill>
                <a:effectLst/>
                <a:latin typeface="Menlo"/>
              </a:rPr>
              <a:t>cache</a:t>
            </a:r>
            <a:r>
              <a:rPr lang="zh-CN" altLang="en-US" b="0" i="0" u="none" strike="noStrike" dirty="0">
                <a:solidFill>
                  <a:srgbClr val="3C763D"/>
                </a:solidFill>
                <a:effectLst/>
                <a:latin typeface="Menlo"/>
              </a:rPr>
              <a:t>容量变化的曲线，参数已经给定，利用相同的参数</a:t>
            </a:r>
            <a:endParaRPr lang="zh-CN" altLang="en-US" b="0" i="0" dirty="0">
              <a:solidFill>
                <a:srgbClr val="000000"/>
              </a:solidFill>
              <a:effectLst/>
              <a:latin typeface="Menlo"/>
            </a:endParaRPr>
          </a:p>
        </p:txBody>
      </p:sp>
      <p:pic>
        <p:nvPicPr>
          <p:cNvPr id="10" name="图片 9">
            <a:extLst>
              <a:ext uri="{FF2B5EF4-FFF2-40B4-BE49-F238E27FC236}">
                <a16:creationId xmlns:a16="http://schemas.microsoft.com/office/drawing/2014/main" id="{0A572555-F4DD-2B65-6360-9E168707BC56}"/>
              </a:ext>
            </a:extLst>
          </p:cNvPr>
          <p:cNvPicPr>
            <a:picLocks noChangeAspect="1"/>
          </p:cNvPicPr>
          <p:nvPr/>
        </p:nvPicPr>
        <p:blipFill>
          <a:blip r:embed="rId4"/>
          <a:stretch>
            <a:fillRect/>
          </a:stretch>
        </p:blipFill>
        <p:spPr>
          <a:xfrm>
            <a:off x="660399" y="5034704"/>
            <a:ext cx="3585029" cy="1809843"/>
          </a:xfrm>
          <a:prstGeom prst="rect">
            <a:avLst/>
          </a:prstGeom>
        </p:spPr>
      </p:pic>
      <p:pic>
        <p:nvPicPr>
          <p:cNvPr id="8194" name="图表 1">
            <a:extLst>
              <a:ext uri="{FF2B5EF4-FFF2-40B4-BE49-F238E27FC236}">
                <a16:creationId xmlns:a16="http://schemas.microsoft.com/office/drawing/2014/main" id="{D03D0AAD-9F0E-EF1A-C3B4-A166B6635F9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502" y="2416175"/>
            <a:ext cx="32004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表 1">
            <a:extLst>
              <a:ext uri="{FF2B5EF4-FFF2-40B4-BE49-F238E27FC236}">
                <a16:creationId xmlns:a16="http://schemas.microsoft.com/office/drawing/2014/main" id="{1E656683-3B80-D294-9B09-3270F7A1274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890" y="2409138"/>
            <a:ext cx="32004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表 1">
            <a:extLst>
              <a:ext uri="{FF2B5EF4-FFF2-40B4-BE49-F238E27FC236}">
                <a16:creationId xmlns:a16="http://schemas.microsoft.com/office/drawing/2014/main" id="{227BFA02-A334-CA99-B093-154DC584A2C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8061" y="4669524"/>
            <a:ext cx="32004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D0F6A7FF-209A-0C75-2D64-7D275A95243E}"/>
              </a:ext>
            </a:extLst>
          </p:cNvPr>
          <p:cNvSpPr txBox="1"/>
          <p:nvPr/>
        </p:nvSpPr>
        <p:spPr>
          <a:xfrm>
            <a:off x="8743890" y="5058486"/>
            <a:ext cx="3200400" cy="881139"/>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上图分别为命中率与</a:t>
            </a:r>
            <a:r>
              <a:rPr lang="en-US" altLang="zh-CN" dirty="0">
                <a:latin typeface="微软雅黑" panose="020B0503020204020204" pitchFamily="34" charset="-122"/>
                <a:ea typeface="微软雅黑" panose="020B0503020204020204" pitchFamily="34" charset="-122"/>
              </a:rPr>
              <a:t>cache</a:t>
            </a:r>
            <a:r>
              <a:rPr lang="zh-CN" altLang="en-US" dirty="0">
                <a:latin typeface="微软雅黑" panose="020B0503020204020204" pitchFamily="34" charset="-122"/>
                <a:ea typeface="微软雅黑" panose="020B0503020204020204" pitchFamily="34" charset="-122"/>
              </a:rPr>
              <a:t>容量，块大小和相连度的关系。</a:t>
            </a:r>
          </a:p>
        </p:txBody>
      </p:sp>
    </p:spTree>
    <p:extLst>
      <p:ext uri="{BB962C8B-B14F-4D97-AF65-F5344CB8AC3E}">
        <p14:creationId xmlns:p14="http://schemas.microsoft.com/office/powerpoint/2010/main" val="953766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50CABF0-6FF0-1423-190B-36884E3A88C6}"/>
              </a:ext>
            </a:extLst>
          </p:cNvPr>
          <p:cNvSpPr/>
          <p:nvPr/>
        </p:nvSpPr>
        <p:spPr>
          <a:xfrm>
            <a:off x="829183" y="1290283"/>
            <a:ext cx="401762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rPr>
              <a:t> </a:t>
            </a:r>
          </a:p>
        </p:txBody>
      </p:sp>
      <p:pic>
        <p:nvPicPr>
          <p:cNvPr id="30" name="图片 29">
            <a:extLst>
              <a:ext uri="{FF2B5EF4-FFF2-40B4-BE49-F238E27FC236}">
                <a16:creationId xmlns:a16="http://schemas.microsoft.com/office/drawing/2014/main" id="{DA6E73BA-BD48-23A2-D2EA-F61311855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31" name="文本框 30">
            <a:extLst>
              <a:ext uri="{FF2B5EF4-FFF2-40B4-BE49-F238E27FC236}">
                <a16:creationId xmlns:a16="http://schemas.microsoft.com/office/drawing/2014/main" id="{55B09BB0-4EDA-76CD-4DB6-7975511058E1}"/>
              </a:ext>
            </a:extLst>
          </p:cNvPr>
          <p:cNvSpPr txBox="1"/>
          <p:nvPr/>
        </p:nvSpPr>
        <p:spPr>
          <a:xfrm>
            <a:off x="998585" y="605651"/>
            <a:ext cx="371492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文献参考</a:t>
            </a:r>
          </a:p>
        </p:txBody>
      </p:sp>
      <p:sp>
        <p:nvSpPr>
          <p:cNvPr id="32" name="矩形 31">
            <a:extLst>
              <a:ext uri="{FF2B5EF4-FFF2-40B4-BE49-F238E27FC236}">
                <a16:creationId xmlns:a16="http://schemas.microsoft.com/office/drawing/2014/main" id="{02E285B7-9F57-C185-F781-8964BFA37D71}"/>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0595ABB7-D360-DE36-56A7-023A313C6B9D}"/>
              </a:ext>
            </a:extLst>
          </p:cNvPr>
          <p:cNvCxnSpPr>
            <a:cxnSpLocks/>
          </p:cNvCxnSpPr>
          <p:nvPr/>
        </p:nvCxnSpPr>
        <p:spPr>
          <a:xfrm>
            <a:off x="660400" y="1129484"/>
            <a:ext cx="8292531"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sp>
        <p:nvSpPr>
          <p:cNvPr id="5" name="文本框 4">
            <a:extLst>
              <a:ext uri="{FF2B5EF4-FFF2-40B4-BE49-F238E27FC236}">
                <a16:creationId xmlns:a16="http://schemas.microsoft.com/office/drawing/2014/main" id="{F2E294C9-DEE9-F5BC-1C70-CA4DD88B041D}"/>
              </a:ext>
            </a:extLst>
          </p:cNvPr>
          <p:cNvSpPr txBox="1"/>
          <p:nvPr/>
        </p:nvSpPr>
        <p:spPr>
          <a:xfrm>
            <a:off x="794657" y="1422184"/>
            <a:ext cx="7837714" cy="646331"/>
          </a:xfrm>
          <a:prstGeom prst="rect">
            <a:avLst/>
          </a:prstGeom>
          <a:noFill/>
        </p:spPr>
        <p:txBody>
          <a:bodyPr wrap="square">
            <a:spAutoFit/>
          </a:bodyPr>
          <a:lstStyle/>
          <a:p>
            <a:r>
              <a:rPr lang="en-US" altLang="zh-CN" dirty="0">
                <a:hlinkClick r:id="rId4"/>
              </a:rPr>
              <a:t>(169</a:t>
            </a:r>
            <a:r>
              <a:rPr lang="zh-CN" altLang="en-US" dirty="0">
                <a:hlinkClick r:id="rId4"/>
              </a:rPr>
              <a:t>条消息</a:t>
            </a:r>
            <a:r>
              <a:rPr lang="en-US" altLang="zh-CN" dirty="0">
                <a:hlinkClick r:id="rId4"/>
              </a:rPr>
              <a:t>) </a:t>
            </a:r>
            <a:r>
              <a:rPr lang="zh-CN" altLang="en-US" dirty="0">
                <a:hlinkClick r:id="rId4"/>
              </a:rPr>
              <a:t>计算机组成原理：</a:t>
            </a:r>
            <a:r>
              <a:rPr lang="en-US" altLang="zh-CN" dirty="0">
                <a:hlinkClick r:id="rId4"/>
              </a:rPr>
              <a:t>cache</a:t>
            </a:r>
            <a:r>
              <a:rPr lang="zh-CN" altLang="en-US" dirty="0">
                <a:hlinkClick r:id="rId4"/>
              </a:rPr>
              <a:t>命中率、平均访问时间、效率公式（精简）</a:t>
            </a:r>
            <a:r>
              <a:rPr lang="en-US" altLang="zh-CN" dirty="0">
                <a:hlinkClick r:id="rId4"/>
              </a:rPr>
              <a:t>_cache</a:t>
            </a:r>
            <a:r>
              <a:rPr lang="zh-CN" altLang="en-US" dirty="0">
                <a:hlinkClick r:id="rId4"/>
              </a:rPr>
              <a:t>访问效率计算公式</a:t>
            </a:r>
            <a:r>
              <a:rPr lang="en-US" altLang="zh-CN" dirty="0">
                <a:hlinkClick r:id="rId4"/>
              </a:rPr>
              <a:t>_</a:t>
            </a:r>
            <a:r>
              <a:rPr lang="en-US" altLang="zh-CN" dirty="0" err="1">
                <a:hlinkClick r:id="rId4"/>
              </a:rPr>
              <a:t>hhhhxxn</a:t>
            </a:r>
            <a:r>
              <a:rPr lang="zh-CN" altLang="en-US" dirty="0">
                <a:hlinkClick r:id="rId4"/>
              </a:rPr>
              <a:t>的博客</a:t>
            </a:r>
            <a:r>
              <a:rPr lang="en-US" altLang="zh-CN" dirty="0">
                <a:hlinkClick r:id="rId4"/>
              </a:rPr>
              <a:t>-CSDN</a:t>
            </a:r>
            <a:r>
              <a:rPr lang="zh-CN" altLang="en-US" dirty="0">
                <a:hlinkClick r:id="rId4"/>
              </a:rPr>
              <a:t>博客</a:t>
            </a:r>
            <a:endParaRPr lang="zh-CN" altLang="en-US" dirty="0"/>
          </a:p>
        </p:txBody>
      </p:sp>
      <p:sp>
        <p:nvSpPr>
          <p:cNvPr id="7" name="文本框 6">
            <a:extLst>
              <a:ext uri="{FF2B5EF4-FFF2-40B4-BE49-F238E27FC236}">
                <a16:creationId xmlns:a16="http://schemas.microsoft.com/office/drawing/2014/main" id="{E20E4F37-F41E-5CB1-942C-50D319FE5A47}"/>
              </a:ext>
            </a:extLst>
          </p:cNvPr>
          <p:cNvSpPr txBox="1"/>
          <p:nvPr/>
        </p:nvSpPr>
        <p:spPr>
          <a:xfrm>
            <a:off x="829183" y="2361214"/>
            <a:ext cx="6096000" cy="646331"/>
          </a:xfrm>
          <a:prstGeom prst="rect">
            <a:avLst/>
          </a:prstGeom>
          <a:noFill/>
        </p:spPr>
        <p:txBody>
          <a:bodyPr wrap="square">
            <a:spAutoFit/>
          </a:bodyPr>
          <a:lstStyle/>
          <a:p>
            <a:r>
              <a:rPr lang="en-US" altLang="zh-CN" dirty="0">
                <a:hlinkClick r:id="rId5"/>
              </a:rPr>
              <a:t>(169</a:t>
            </a:r>
            <a:r>
              <a:rPr lang="zh-CN" altLang="en-US" dirty="0">
                <a:hlinkClick r:id="rId5"/>
              </a:rPr>
              <a:t>条消息</a:t>
            </a:r>
            <a:r>
              <a:rPr lang="en-US" altLang="zh-CN" dirty="0">
                <a:hlinkClick r:id="rId5"/>
              </a:rPr>
              <a:t>) </a:t>
            </a:r>
            <a:r>
              <a:rPr lang="zh-CN" altLang="en-US" dirty="0">
                <a:hlinkClick r:id="rId5"/>
              </a:rPr>
              <a:t>计算机组成与系统结构 </a:t>
            </a:r>
            <a:r>
              <a:rPr lang="en-US" altLang="zh-CN" dirty="0">
                <a:hlinkClick r:id="rId5"/>
              </a:rPr>
              <a:t>cache </a:t>
            </a:r>
            <a:r>
              <a:rPr lang="zh-CN" altLang="en-US" dirty="0">
                <a:hlinkClick r:id="rId5"/>
              </a:rPr>
              <a:t>原理与计算</a:t>
            </a:r>
            <a:r>
              <a:rPr lang="en-US" altLang="zh-CN" dirty="0">
                <a:hlinkClick r:id="rId5"/>
              </a:rPr>
              <a:t>_cache</a:t>
            </a:r>
            <a:r>
              <a:rPr lang="zh-CN" altLang="en-US" dirty="0">
                <a:hlinkClick r:id="rId5"/>
              </a:rPr>
              <a:t>命中率</a:t>
            </a:r>
            <a:r>
              <a:rPr lang="en-US" altLang="zh-CN" dirty="0">
                <a:hlinkClick r:id="rId5"/>
              </a:rPr>
              <a:t>_Xavier34123</a:t>
            </a:r>
            <a:r>
              <a:rPr lang="zh-CN" altLang="en-US" dirty="0">
                <a:hlinkClick r:id="rId5"/>
              </a:rPr>
              <a:t>的博客</a:t>
            </a:r>
            <a:r>
              <a:rPr lang="en-US" altLang="zh-CN" dirty="0">
                <a:hlinkClick r:id="rId5"/>
              </a:rPr>
              <a:t>-CSDN</a:t>
            </a:r>
            <a:r>
              <a:rPr lang="zh-CN" altLang="en-US" dirty="0">
                <a:hlinkClick r:id="rId5"/>
              </a:rPr>
              <a:t>博客</a:t>
            </a:r>
            <a:endParaRPr lang="zh-CN" altLang="en-US" dirty="0"/>
          </a:p>
        </p:txBody>
      </p:sp>
      <p:sp>
        <p:nvSpPr>
          <p:cNvPr id="10" name="文本框 9">
            <a:extLst>
              <a:ext uri="{FF2B5EF4-FFF2-40B4-BE49-F238E27FC236}">
                <a16:creationId xmlns:a16="http://schemas.microsoft.com/office/drawing/2014/main" id="{598F8EAE-2FD6-B000-F273-D6F610F5BEF8}"/>
              </a:ext>
            </a:extLst>
          </p:cNvPr>
          <p:cNvSpPr txBox="1"/>
          <p:nvPr/>
        </p:nvSpPr>
        <p:spPr>
          <a:xfrm>
            <a:off x="794657" y="3248903"/>
            <a:ext cx="6096000" cy="646331"/>
          </a:xfrm>
          <a:prstGeom prst="rect">
            <a:avLst/>
          </a:prstGeom>
          <a:noFill/>
        </p:spPr>
        <p:txBody>
          <a:bodyPr wrap="square">
            <a:spAutoFit/>
          </a:bodyPr>
          <a:lstStyle/>
          <a:p>
            <a:r>
              <a:rPr lang="en-US" altLang="zh-CN" dirty="0">
                <a:hlinkClick r:id="rId6"/>
              </a:rPr>
              <a:t>(169</a:t>
            </a:r>
            <a:r>
              <a:rPr lang="zh-CN" altLang="en-US" dirty="0">
                <a:hlinkClick r:id="rId6"/>
              </a:rPr>
              <a:t>条消息</a:t>
            </a:r>
            <a:r>
              <a:rPr lang="en-US" altLang="zh-CN" dirty="0">
                <a:hlinkClick r:id="rId6"/>
              </a:rPr>
              <a:t>) 4.2 </a:t>
            </a:r>
            <a:r>
              <a:rPr lang="zh-CN" altLang="en-US" dirty="0">
                <a:hlinkClick r:id="rId6"/>
              </a:rPr>
              <a:t>计算机体系结构</a:t>
            </a:r>
            <a:r>
              <a:rPr lang="en-US" altLang="zh-CN" dirty="0">
                <a:hlinkClick r:id="rId6"/>
              </a:rPr>
              <a:t>——</a:t>
            </a:r>
            <a:r>
              <a:rPr lang="zh-CN" altLang="en-US" dirty="0">
                <a:hlinkClick r:id="rId6"/>
              </a:rPr>
              <a:t>存储层次结构</a:t>
            </a:r>
            <a:r>
              <a:rPr lang="en-US" altLang="zh-CN" dirty="0">
                <a:hlinkClick r:id="rId6"/>
              </a:rPr>
              <a:t>——cache</a:t>
            </a:r>
            <a:r>
              <a:rPr lang="zh-CN" altLang="en-US" dirty="0">
                <a:hlinkClick r:id="rId6"/>
              </a:rPr>
              <a:t>工作原理</a:t>
            </a:r>
            <a:r>
              <a:rPr lang="en-US" altLang="zh-CN" dirty="0">
                <a:hlinkClick r:id="rId6"/>
              </a:rPr>
              <a:t>_cache</a:t>
            </a:r>
            <a:r>
              <a:rPr lang="zh-CN" altLang="en-US" dirty="0">
                <a:hlinkClick r:id="rId6"/>
              </a:rPr>
              <a:t>结构</a:t>
            </a:r>
            <a:r>
              <a:rPr lang="en-US" altLang="zh-CN" dirty="0">
                <a:hlinkClick r:id="rId6"/>
              </a:rPr>
              <a:t>_</a:t>
            </a:r>
            <a:r>
              <a:rPr lang="en-US" altLang="zh-CN" dirty="0" err="1">
                <a:hlinkClick r:id="rId6"/>
              </a:rPr>
              <a:t>KGback</a:t>
            </a:r>
            <a:r>
              <a:rPr lang="zh-CN" altLang="en-US" dirty="0">
                <a:hlinkClick r:id="rId6"/>
              </a:rPr>
              <a:t>的博客</a:t>
            </a:r>
            <a:r>
              <a:rPr lang="en-US" altLang="zh-CN" dirty="0">
                <a:hlinkClick r:id="rId6"/>
              </a:rPr>
              <a:t>-CSDN</a:t>
            </a:r>
            <a:r>
              <a:rPr lang="zh-CN" altLang="en-US" dirty="0">
                <a:hlinkClick r:id="rId6"/>
              </a:rPr>
              <a:t>博客</a:t>
            </a:r>
            <a:endParaRPr lang="zh-CN" altLang="en-US" dirty="0"/>
          </a:p>
        </p:txBody>
      </p:sp>
      <p:sp>
        <p:nvSpPr>
          <p:cNvPr id="12" name="文本框 11">
            <a:extLst>
              <a:ext uri="{FF2B5EF4-FFF2-40B4-BE49-F238E27FC236}">
                <a16:creationId xmlns:a16="http://schemas.microsoft.com/office/drawing/2014/main" id="{62DC0E5C-1ABB-0991-95E1-07CF02F5E395}"/>
              </a:ext>
            </a:extLst>
          </p:cNvPr>
          <p:cNvSpPr txBox="1"/>
          <p:nvPr/>
        </p:nvSpPr>
        <p:spPr>
          <a:xfrm>
            <a:off x="794657" y="4187933"/>
            <a:ext cx="6096000" cy="646331"/>
          </a:xfrm>
          <a:prstGeom prst="rect">
            <a:avLst/>
          </a:prstGeom>
          <a:noFill/>
        </p:spPr>
        <p:txBody>
          <a:bodyPr wrap="square">
            <a:spAutoFit/>
          </a:bodyPr>
          <a:lstStyle/>
          <a:p>
            <a:r>
              <a:rPr lang="en-US" altLang="zh-CN" dirty="0">
                <a:hlinkClick r:id="rId7"/>
              </a:rPr>
              <a:t>(169</a:t>
            </a:r>
            <a:r>
              <a:rPr lang="zh-CN" altLang="en-US" dirty="0">
                <a:hlinkClick r:id="rId7"/>
              </a:rPr>
              <a:t>条消息</a:t>
            </a:r>
            <a:r>
              <a:rPr lang="en-US" altLang="zh-CN" dirty="0">
                <a:hlinkClick r:id="rId7"/>
              </a:rPr>
              <a:t>) </a:t>
            </a:r>
            <a:r>
              <a:rPr lang="zh-CN" altLang="en-US" dirty="0">
                <a:hlinkClick r:id="rId7"/>
              </a:rPr>
              <a:t>整明白了</a:t>
            </a:r>
            <a:r>
              <a:rPr lang="en-US" altLang="zh-CN" dirty="0">
                <a:hlinkClick r:id="rId7"/>
              </a:rPr>
              <a:t>--cache</a:t>
            </a:r>
            <a:r>
              <a:rPr lang="zh-CN" altLang="en-US" dirty="0">
                <a:hlinkClick r:id="rId7"/>
              </a:rPr>
              <a:t>组成与工作原理</a:t>
            </a:r>
            <a:r>
              <a:rPr lang="en-US" altLang="zh-CN" dirty="0">
                <a:hlinkClick r:id="rId7"/>
              </a:rPr>
              <a:t>_cache</a:t>
            </a:r>
            <a:r>
              <a:rPr lang="zh-CN" altLang="en-US" dirty="0">
                <a:hlinkClick r:id="rId7"/>
              </a:rPr>
              <a:t>结构</a:t>
            </a:r>
            <a:r>
              <a:rPr lang="en-US" altLang="zh-CN" dirty="0">
                <a:hlinkClick r:id="rId7"/>
              </a:rPr>
              <a:t>_</a:t>
            </a:r>
            <a:r>
              <a:rPr lang="zh-CN" altLang="en-US" dirty="0">
                <a:hlinkClick r:id="rId7"/>
              </a:rPr>
              <a:t>粉色挖掘机的博客</a:t>
            </a:r>
            <a:r>
              <a:rPr lang="en-US" altLang="zh-CN" dirty="0">
                <a:hlinkClick r:id="rId7"/>
              </a:rPr>
              <a:t>-CSDN</a:t>
            </a:r>
            <a:r>
              <a:rPr lang="zh-CN" altLang="en-US" dirty="0">
                <a:hlinkClick r:id="rId7"/>
              </a:rPr>
              <a:t>博客</a:t>
            </a:r>
            <a:endParaRPr lang="zh-CN" altLang="en-US" dirty="0"/>
          </a:p>
        </p:txBody>
      </p:sp>
      <p:sp>
        <p:nvSpPr>
          <p:cNvPr id="13" name="文本框 12">
            <a:extLst>
              <a:ext uri="{FF2B5EF4-FFF2-40B4-BE49-F238E27FC236}">
                <a16:creationId xmlns:a16="http://schemas.microsoft.com/office/drawing/2014/main" id="{11239E26-42D7-E8DB-DF53-A8336B4A29E6}"/>
              </a:ext>
            </a:extLst>
          </p:cNvPr>
          <p:cNvSpPr txBox="1"/>
          <p:nvPr/>
        </p:nvSpPr>
        <p:spPr>
          <a:xfrm>
            <a:off x="829183" y="5290457"/>
            <a:ext cx="758547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特邀：</a:t>
            </a:r>
            <a:r>
              <a:rPr lang="en-US" altLang="zh-CN" dirty="0" err="1">
                <a:latin typeface="微软雅黑" panose="020B0503020204020204" pitchFamily="34" charset="-122"/>
                <a:ea typeface="微软雅黑" panose="020B0503020204020204" pitchFamily="34" charset="-122"/>
              </a:rPr>
              <a:t>chatGPT</a:t>
            </a:r>
            <a:r>
              <a:rPr lang="zh-CN" altLang="en-US" dirty="0">
                <a:latin typeface="微软雅黑" panose="020B0503020204020204" pitchFamily="34" charset="-122"/>
                <a:ea typeface="微软雅黑" panose="020B0503020204020204" pitchFamily="34" charset="-122"/>
              </a:rPr>
              <a:t>，计算机组成与系统结构教材，</a:t>
            </a:r>
            <a:r>
              <a:rPr lang="en-US" altLang="zh-CN" dirty="0" err="1">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程序设计课本</a:t>
            </a:r>
          </a:p>
        </p:txBody>
      </p:sp>
      <p:pic>
        <p:nvPicPr>
          <p:cNvPr id="15" name="图片 14">
            <a:extLst>
              <a:ext uri="{FF2B5EF4-FFF2-40B4-BE49-F238E27FC236}">
                <a16:creationId xmlns:a16="http://schemas.microsoft.com/office/drawing/2014/main" id="{354A0FF2-044C-6794-2D91-D73A833F9745}"/>
              </a:ext>
            </a:extLst>
          </p:cNvPr>
          <p:cNvPicPr>
            <a:picLocks noChangeAspect="1"/>
          </p:cNvPicPr>
          <p:nvPr/>
        </p:nvPicPr>
        <p:blipFill>
          <a:blip r:embed="rId8"/>
          <a:stretch>
            <a:fillRect/>
          </a:stretch>
        </p:blipFill>
        <p:spPr>
          <a:xfrm>
            <a:off x="7325825" y="2098418"/>
            <a:ext cx="4229317" cy="2730640"/>
          </a:xfrm>
          <a:prstGeom prst="rect">
            <a:avLst/>
          </a:prstGeom>
        </p:spPr>
      </p:pic>
    </p:spTree>
    <p:extLst>
      <p:ext uri="{BB962C8B-B14F-4D97-AF65-F5344CB8AC3E}">
        <p14:creationId xmlns:p14="http://schemas.microsoft.com/office/powerpoint/2010/main" val="4292051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7D325E-2E0A-D3BD-DACE-32DC6E910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5221" y="5945408"/>
            <a:ext cx="2490986" cy="461665"/>
          </a:xfrm>
          <a:prstGeom prst="rect">
            <a:avLst/>
          </a:prstGeom>
        </p:spPr>
      </p:pic>
      <p:sp>
        <p:nvSpPr>
          <p:cNvPr id="3" name="文本框 2">
            <a:extLst>
              <a:ext uri="{FF2B5EF4-FFF2-40B4-BE49-F238E27FC236}">
                <a16:creationId xmlns:a16="http://schemas.microsoft.com/office/drawing/2014/main" id="{D0701E06-FD59-B5CF-4F00-FDAF56405EE5}"/>
              </a:ext>
            </a:extLst>
          </p:cNvPr>
          <p:cNvSpPr txBox="1"/>
          <p:nvPr/>
        </p:nvSpPr>
        <p:spPr>
          <a:xfrm>
            <a:off x="9291165" y="605651"/>
            <a:ext cx="250888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项目意义</a:t>
            </a:r>
          </a:p>
        </p:txBody>
      </p:sp>
      <p:cxnSp>
        <p:nvCxnSpPr>
          <p:cNvPr id="4" name="直接连接符 3">
            <a:extLst>
              <a:ext uri="{FF2B5EF4-FFF2-40B4-BE49-F238E27FC236}">
                <a16:creationId xmlns:a16="http://schemas.microsoft.com/office/drawing/2014/main" id="{4BDAE74B-478F-ABD6-08E4-B00261919594}"/>
              </a:ext>
            </a:extLst>
          </p:cNvPr>
          <p:cNvCxnSpPr>
            <a:cxnSpLocks/>
          </p:cNvCxnSpPr>
          <p:nvPr/>
        </p:nvCxnSpPr>
        <p:spPr>
          <a:xfrm>
            <a:off x="5814625" y="1129484"/>
            <a:ext cx="5740517"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sp>
        <p:nvSpPr>
          <p:cNvPr id="5" name="任意多边形: 形状 4">
            <a:extLst>
              <a:ext uri="{FF2B5EF4-FFF2-40B4-BE49-F238E27FC236}">
                <a16:creationId xmlns:a16="http://schemas.microsoft.com/office/drawing/2014/main" id="{46FF6588-C8BC-4933-FCB9-E63158E67EC4}"/>
              </a:ext>
            </a:extLst>
          </p:cNvPr>
          <p:cNvSpPr/>
          <p:nvPr/>
        </p:nvSpPr>
        <p:spPr>
          <a:xfrm>
            <a:off x="0" y="0"/>
            <a:ext cx="5130079" cy="6858000"/>
          </a:xfrm>
          <a:custGeom>
            <a:avLst/>
            <a:gdLst>
              <a:gd name="connsiteX0" fmla="*/ 0 w 5130079"/>
              <a:gd name="connsiteY0" fmla="*/ 0 h 6858000"/>
              <a:gd name="connsiteX1" fmla="*/ 5130079 w 5130079"/>
              <a:gd name="connsiteY1" fmla="*/ 0 h 6858000"/>
              <a:gd name="connsiteX2" fmla="*/ 5013684 w 5130079"/>
              <a:gd name="connsiteY2" fmla="*/ 148115 h 6858000"/>
              <a:gd name="connsiteX3" fmla="*/ 3924300 w 5130079"/>
              <a:gd name="connsiteY3" fmla="*/ 3429000 h 6858000"/>
              <a:gd name="connsiteX4" fmla="*/ 5013684 w 5130079"/>
              <a:gd name="connsiteY4" fmla="*/ 6709885 h 6858000"/>
              <a:gd name="connsiteX5" fmla="*/ 5130079 w 5130079"/>
              <a:gd name="connsiteY5" fmla="*/ 6858000 h 6858000"/>
              <a:gd name="connsiteX6" fmla="*/ 0 w 5130079"/>
              <a:gd name="connsiteY6" fmla="*/ 6858000 h 6858000"/>
              <a:gd name="connsiteX7" fmla="*/ 0 w 5130079"/>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0079" h="6858000">
                <a:moveTo>
                  <a:pt x="0" y="0"/>
                </a:moveTo>
                <a:lnTo>
                  <a:pt x="5130079" y="0"/>
                </a:lnTo>
                <a:lnTo>
                  <a:pt x="5013684" y="148115"/>
                </a:lnTo>
                <a:cubicBezTo>
                  <a:pt x="4329481" y="1063002"/>
                  <a:pt x="3924300" y="2198684"/>
                  <a:pt x="3924300" y="3429000"/>
                </a:cubicBezTo>
                <a:cubicBezTo>
                  <a:pt x="3924300" y="4659317"/>
                  <a:pt x="4329481" y="5794998"/>
                  <a:pt x="5013684" y="6709885"/>
                </a:cubicBezTo>
                <a:lnTo>
                  <a:pt x="5130079" y="6858000"/>
                </a:lnTo>
                <a:lnTo>
                  <a:pt x="0" y="6858000"/>
                </a:lnTo>
                <a:lnTo>
                  <a:pt x="0" y="0"/>
                </a:lnTo>
                <a:close/>
              </a:path>
            </a:pathLst>
          </a:custGeom>
          <a:blipFill dpi="0" rotWithShape="1">
            <a:blip r:embed="rId3">
              <a:alphaModFix amt="6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矩形 5">
            <a:extLst>
              <a:ext uri="{FF2B5EF4-FFF2-40B4-BE49-F238E27FC236}">
                <a16:creationId xmlns:a16="http://schemas.microsoft.com/office/drawing/2014/main" id="{42D7F883-608E-5746-B112-EFA4A59487DB}"/>
              </a:ext>
            </a:extLst>
          </p:cNvPr>
          <p:cNvSpPr>
            <a:spLocks/>
          </p:cNvSpPr>
          <p:nvPr/>
        </p:nvSpPr>
        <p:spPr>
          <a:xfrm>
            <a:off x="4414043" y="2664319"/>
            <a:ext cx="360040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项目规划</a:t>
            </a:r>
            <a:endParaRPr lang="en-US" altLang="zh-CN" sz="32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A8F49C88-FC37-7220-0B30-A47593629732}"/>
              </a:ext>
            </a:extLst>
          </p:cNvPr>
          <p:cNvSpPr>
            <a:spLocks/>
          </p:cNvSpPr>
          <p:nvPr/>
        </p:nvSpPr>
        <p:spPr>
          <a:xfrm>
            <a:off x="5024865" y="1534834"/>
            <a:ext cx="6385884"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indent="266700" algn="just"/>
            <a:r>
              <a:rPr lang="zh-CN" alt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本小型项目适用于对</a:t>
            </a:r>
            <a:r>
              <a:rPr lang="en-US" alt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cache</a:t>
            </a:r>
            <a:r>
              <a:rPr lang="zh-CN" alt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初步学习原理的学生实验使用，可以方便理解</a:t>
            </a:r>
            <a:r>
              <a:rPr lang="en-US" alt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cache</a:t>
            </a:r>
            <a:r>
              <a:rPr lang="zh-CN" alt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的工作原理，加强理论学习，进行细节仿真与运算，定性与定量了解命中率的规律等。</a:t>
            </a:r>
          </a:p>
        </p:txBody>
      </p:sp>
      <p:pic>
        <p:nvPicPr>
          <p:cNvPr id="9" name="图片 8">
            <a:extLst>
              <a:ext uri="{FF2B5EF4-FFF2-40B4-BE49-F238E27FC236}">
                <a16:creationId xmlns:a16="http://schemas.microsoft.com/office/drawing/2014/main" id="{7E91608A-962E-7CEB-D926-8D7F8814A028}"/>
              </a:ext>
            </a:extLst>
          </p:cNvPr>
          <p:cNvPicPr>
            <a:picLocks noChangeAspect="1"/>
          </p:cNvPicPr>
          <p:nvPr/>
        </p:nvPicPr>
        <p:blipFill>
          <a:blip r:embed="rId4"/>
          <a:stretch>
            <a:fillRect/>
          </a:stretch>
        </p:blipFill>
        <p:spPr>
          <a:xfrm>
            <a:off x="338976" y="3369421"/>
            <a:ext cx="11297231" cy="692186"/>
          </a:xfrm>
          <a:prstGeom prst="rect">
            <a:avLst/>
          </a:prstGeom>
        </p:spPr>
      </p:pic>
      <p:sp>
        <p:nvSpPr>
          <p:cNvPr id="10" name="文本框 9">
            <a:extLst>
              <a:ext uri="{FF2B5EF4-FFF2-40B4-BE49-F238E27FC236}">
                <a16:creationId xmlns:a16="http://schemas.microsoft.com/office/drawing/2014/main" id="{59EBDE8E-247E-58AF-1139-811450952C20}"/>
              </a:ext>
            </a:extLst>
          </p:cNvPr>
          <p:cNvSpPr txBox="1"/>
          <p:nvPr/>
        </p:nvSpPr>
        <p:spPr>
          <a:xfrm>
            <a:off x="5130079" y="4341965"/>
            <a:ext cx="6336361" cy="646331"/>
          </a:xfrm>
          <a:prstGeom prst="rect">
            <a:avLst/>
          </a:prstGeom>
          <a:noFill/>
        </p:spPr>
        <p:txBody>
          <a:bodyPr wrap="square" rtlCol="0">
            <a:spAutoFit/>
          </a:bodyPr>
          <a:lstStyle/>
          <a:p>
            <a:r>
              <a:rPr lang="zh-CN" altLang="en-US" dirty="0"/>
              <a:t>本项目申请软件著作权一项再审。后续将开发</a:t>
            </a:r>
            <a:r>
              <a:rPr lang="en-US" altLang="zh-CN" dirty="0"/>
              <a:t>2.0</a:t>
            </a:r>
            <a:r>
              <a:rPr lang="zh-CN" altLang="en-US" dirty="0"/>
              <a:t>版本，将在更加智能化界面，如设定参数绘图以及多窗口调用问题。</a:t>
            </a:r>
          </a:p>
        </p:txBody>
      </p:sp>
    </p:spTree>
    <p:extLst>
      <p:ext uri="{BB962C8B-B14F-4D97-AF65-F5344CB8AC3E}">
        <p14:creationId xmlns:p14="http://schemas.microsoft.com/office/powerpoint/2010/main" val="36970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76926FE8-D564-8581-A738-43FC3DDC1B24}"/>
              </a:ext>
            </a:extLst>
          </p:cNvPr>
          <p:cNvSpPr/>
          <p:nvPr/>
        </p:nvSpPr>
        <p:spPr>
          <a:xfrm>
            <a:off x="0" y="0"/>
            <a:ext cx="4688844" cy="685800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C991EF-85CE-A200-7BA5-B62FD99DB16D}"/>
              </a:ext>
            </a:extLst>
          </p:cNvPr>
          <p:cNvSpPr txBox="1"/>
          <p:nvPr/>
        </p:nvSpPr>
        <p:spPr>
          <a:xfrm>
            <a:off x="4877492" y="1930894"/>
            <a:ext cx="6768199" cy="2646878"/>
          </a:xfrm>
          <a:prstGeom prst="rect">
            <a:avLst/>
          </a:prstGeom>
          <a:noFill/>
        </p:spPr>
        <p:txBody>
          <a:bodyPr wrap="none" rtlCol="0">
            <a:spAutoFit/>
          </a:bodyPr>
          <a:lstStyle/>
          <a:p>
            <a:r>
              <a:rPr lang="en-US" altLang="zh-CN" sz="16600" b="1" dirty="0">
                <a:solidFill>
                  <a:schemeClr val="bg1">
                    <a:lumMod val="65000"/>
                    <a:alpha val="10000"/>
                  </a:schemeClr>
                </a:solidFill>
                <a:latin typeface="微软雅黑" panose="020B0503020204020204" pitchFamily="34" charset="-122"/>
                <a:ea typeface="微软雅黑" panose="020B0503020204020204" pitchFamily="34" charset="-122"/>
                <a:sym typeface="Arial" panose="020B0604020202020204" pitchFamily="34" charset="0"/>
              </a:rPr>
              <a:t>Thank</a:t>
            </a:r>
          </a:p>
        </p:txBody>
      </p:sp>
      <p:sp>
        <p:nvSpPr>
          <p:cNvPr id="12" name="文本占位符 5">
            <a:extLst>
              <a:ext uri="{FF2B5EF4-FFF2-40B4-BE49-F238E27FC236}">
                <a16:creationId xmlns:a16="http://schemas.microsoft.com/office/drawing/2014/main" id="{B4A44E43-129F-858B-7261-B2CA693B509A}"/>
              </a:ext>
            </a:extLst>
          </p:cNvPr>
          <p:cNvSpPr txBox="1">
            <a:spLocks/>
          </p:cNvSpPr>
          <p:nvPr/>
        </p:nvSpPr>
        <p:spPr>
          <a:xfrm>
            <a:off x="5667513" y="3008885"/>
            <a:ext cx="5978178" cy="84023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5400" b="1" dirty="0">
                <a:solidFill>
                  <a:srgbClr val="004EA2"/>
                </a:solidFill>
                <a:latin typeface="微软雅黑" panose="020B0503020204020204" pitchFamily="34" charset="-122"/>
                <a:ea typeface="微软雅黑" panose="020B0503020204020204" pitchFamily="34" charset="-122"/>
              </a:rPr>
              <a:t>敬请老师批评指正</a:t>
            </a:r>
            <a:endParaRPr lang="en-US" altLang="zh-CN" sz="5400" b="1" dirty="0">
              <a:solidFill>
                <a:srgbClr val="004EA2"/>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CABA5100-26D8-21DF-DBD2-4DD46EF3A30B}"/>
              </a:ext>
            </a:extLst>
          </p:cNvPr>
          <p:cNvGrpSpPr/>
          <p:nvPr/>
        </p:nvGrpSpPr>
        <p:grpSpPr>
          <a:xfrm>
            <a:off x="6193625" y="6250405"/>
            <a:ext cx="1790332" cy="36000"/>
            <a:chOff x="5044445" y="6250405"/>
            <a:chExt cx="1790332" cy="36000"/>
          </a:xfrm>
        </p:grpSpPr>
        <p:cxnSp>
          <p:nvCxnSpPr>
            <p:cNvPr id="15" name="直接连接符 14">
              <a:extLst>
                <a:ext uri="{FF2B5EF4-FFF2-40B4-BE49-F238E27FC236}">
                  <a16:creationId xmlns:a16="http://schemas.microsoft.com/office/drawing/2014/main" id="{0A0FD54B-C9C0-8FA0-82E8-63014047E207}"/>
                </a:ext>
              </a:extLst>
            </p:cNvPr>
            <p:cNvCxnSpPr>
              <a:cxnSpLocks/>
              <a:stCxn id="16" idx="3"/>
            </p:cNvCxnSpPr>
            <p:nvPr/>
          </p:nvCxnSpPr>
          <p:spPr>
            <a:xfrm>
              <a:off x="5080445" y="6268405"/>
              <a:ext cx="13584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56A8961-25AD-29C4-EC64-F9ED8130A1A6}"/>
                </a:ext>
              </a:extLst>
            </p:cNvPr>
            <p:cNvSpPr/>
            <p:nvPr/>
          </p:nvSpPr>
          <p:spPr>
            <a:xfrm>
              <a:off x="5044445" y="6250405"/>
              <a:ext cx="36000" cy="36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矩形 16">
              <a:extLst>
                <a:ext uri="{FF2B5EF4-FFF2-40B4-BE49-F238E27FC236}">
                  <a16:creationId xmlns:a16="http://schemas.microsoft.com/office/drawing/2014/main" id="{2336DB58-C797-3B56-7D17-B8C6C0F1BFE8}"/>
                </a:ext>
              </a:extLst>
            </p:cNvPr>
            <p:cNvSpPr/>
            <p:nvPr/>
          </p:nvSpPr>
          <p:spPr>
            <a:xfrm>
              <a:off x="6798777" y="6250405"/>
              <a:ext cx="36000" cy="36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组合 17">
            <a:extLst>
              <a:ext uri="{FF2B5EF4-FFF2-40B4-BE49-F238E27FC236}">
                <a16:creationId xmlns:a16="http://schemas.microsoft.com/office/drawing/2014/main" id="{F4595DC2-4AB1-D9B9-251A-F93D097BF131}"/>
              </a:ext>
            </a:extLst>
          </p:cNvPr>
          <p:cNvGrpSpPr/>
          <p:nvPr/>
        </p:nvGrpSpPr>
        <p:grpSpPr>
          <a:xfrm>
            <a:off x="11399051" y="663445"/>
            <a:ext cx="119849" cy="108033"/>
            <a:chOff x="11518900" y="487680"/>
            <a:chExt cx="228600" cy="162560"/>
          </a:xfrm>
        </p:grpSpPr>
        <p:cxnSp>
          <p:nvCxnSpPr>
            <p:cNvPr id="19" name="直接连接符 18">
              <a:extLst>
                <a:ext uri="{FF2B5EF4-FFF2-40B4-BE49-F238E27FC236}">
                  <a16:creationId xmlns:a16="http://schemas.microsoft.com/office/drawing/2014/main" id="{08CEED77-9611-C37B-22E8-A6A830B85F0B}"/>
                </a:ext>
              </a:extLst>
            </p:cNvPr>
            <p:cNvCxnSpPr/>
            <p:nvPr userDrawn="1"/>
          </p:nvCxnSpPr>
          <p:spPr>
            <a:xfrm>
              <a:off x="11518900" y="487680"/>
              <a:ext cx="228600" cy="0"/>
            </a:xfrm>
            <a:prstGeom prst="line">
              <a:avLst/>
            </a:prstGeom>
            <a:ln w="3175" cap="sq">
              <a:solidFill>
                <a:schemeClr val="accent1"/>
              </a:solidFill>
              <a:beve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5DF1629-C78F-E216-A75E-B3ADE9ECF43E}"/>
                </a:ext>
              </a:extLst>
            </p:cNvPr>
            <p:cNvCxnSpPr/>
            <p:nvPr userDrawn="1"/>
          </p:nvCxnSpPr>
          <p:spPr>
            <a:xfrm>
              <a:off x="11518900" y="568960"/>
              <a:ext cx="228600" cy="0"/>
            </a:xfrm>
            <a:prstGeom prst="line">
              <a:avLst/>
            </a:prstGeom>
            <a:ln w="3175" cap="sq">
              <a:solidFill>
                <a:schemeClr val="accent1"/>
              </a:solidFill>
              <a:beve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B2CAD2C-A377-597C-872C-F5179B890A52}"/>
                </a:ext>
              </a:extLst>
            </p:cNvPr>
            <p:cNvCxnSpPr/>
            <p:nvPr userDrawn="1"/>
          </p:nvCxnSpPr>
          <p:spPr>
            <a:xfrm>
              <a:off x="11518900" y="650240"/>
              <a:ext cx="228600" cy="0"/>
            </a:xfrm>
            <a:prstGeom prst="line">
              <a:avLst/>
            </a:prstGeom>
            <a:ln w="3175" cap="sq">
              <a:solidFill>
                <a:schemeClr val="accent1"/>
              </a:solidFill>
              <a:bevel/>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1EA863E5-8B1E-BEC6-D18C-CB5797C28585}"/>
              </a:ext>
            </a:extLst>
          </p:cNvPr>
          <p:cNvSpPr/>
          <p:nvPr/>
        </p:nvSpPr>
        <p:spPr>
          <a:xfrm>
            <a:off x="6193625" y="5270767"/>
            <a:ext cx="1726773" cy="430466"/>
          </a:xfrm>
          <a:prstGeom prst="rect">
            <a:avLst/>
          </a:prstGeom>
          <a:solidFill>
            <a:srgbClr val="004EA2"/>
          </a:solidFill>
          <a:ln w="12700" cap="rnd">
            <a:noFill/>
            <a:prstDash val="solid"/>
            <a:round/>
            <a:headEnd/>
            <a:tailE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600" dirty="0">
                <a:solidFill>
                  <a:schemeClr val="bg1"/>
                </a:solidFill>
                <a:latin typeface="微软雅黑" panose="020B0503020204020204" pitchFamily="34" charset="-122"/>
                <a:ea typeface="微软雅黑" panose="020B0503020204020204" pitchFamily="34" charset="-122"/>
              </a:rPr>
              <a:t>汇报人：李旭辉</a:t>
            </a:r>
            <a:endParaRPr lang="en-US" sz="1600" dirty="0">
              <a:solidFill>
                <a:schemeClr val="bg1"/>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5D18F6F0-6A7A-91D5-99F5-5A53B5E5B8BB}"/>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31408" y="663445"/>
            <a:ext cx="3313560" cy="614116"/>
          </a:xfrm>
          <a:prstGeom prst="rect">
            <a:avLst/>
          </a:prstGeom>
        </p:spPr>
      </p:pic>
    </p:spTree>
    <p:custDataLst>
      <p:tags r:id="rId1"/>
    </p:custDataLst>
    <p:extLst>
      <p:ext uri="{BB962C8B-B14F-4D97-AF65-F5344CB8AC3E}">
        <p14:creationId xmlns:p14="http://schemas.microsoft.com/office/powerpoint/2010/main" val="2038385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BD2AC8-1A20-5E93-EFDC-1F3E91D10F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12740" y="3957345"/>
            <a:ext cx="2379260" cy="2841998"/>
          </a:xfrm>
          <a:prstGeom prst="rect">
            <a:avLst/>
          </a:prstGeom>
          <a:noFill/>
        </p:spPr>
      </p:pic>
      <p:sp>
        <p:nvSpPr>
          <p:cNvPr id="33" name="矩形 32">
            <a:extLst>
              <a:ext uri="{FF2B5EF4-FFF2-40B4-BE49-F238E27FC236}">
                <a16:creationId xmlns:a16="http://schemas.microsoft.com/office/drawing/2014/main" id="{79C39CEA-700E-43FA-B0DD-97E60DD222D5}"/>
              </a:ext>
            </a:extLst>
          </p:cNvPr>
          <p:cNvSpPr/>
          <p:nvPr/>
        </p:nvSpPr>
        <p:spPr>
          <a:xfrm>
            <a:off x="1276450" y="1260768"/>
            <a:ext cx="4160074" cy="771623"/>
          </a:xfrm>
          <a:prstGeom prst="rect">
            <a:avLst/>
          </a:prstGeom>
        </p:spPr>
        <p:txBody>
          <a:bodyPr wrap="square" lIns="90000" tIns="46800" rIns="90000" bIns="46800" anchor="b" anchorCtr="0">
            <a:spAutoFit/>
          </a:bodyPr>
          <a:lstStyle/>
          <a:p>
            <a:pPr>
              <a:buSzPct val="25000"/>
            </a:pPr>
            <a:r>
              <a:rPr lang="zh-CN" altLang="en-US" sz="4400" b="1" dirty="0">
                <a:solidFill>
                  <a:srgbClr val="003B92"/>
                </a:solidFill>
                <a:latin typeface="微软雅黑" panose="020B0503020204020204" pitchFamily="34" charset="-122"/>
                <a:ea typeface="微软雅黑" panose="020B0503020204020204" pitchFamily="34" charset="-122"/>
              </a:rPr>
              <a:t>目录</a:t>
            </a:r>
            <a:r>
              <a:rPr lang="en-US" altLang="zh-CN" sz="2400" dirty="0">
                <a:solidFill>
                  <a:srgbClr val="003B92"/>
                </a:solidFill>
                <a:latin typeface="微软雅黑" panose="020B0503020204020204" pitchFamily="34" charset="-122"/>
                <a:ea typeface="微软雅黑" panose="020B0503020204020204" pitchFamily="34" charset="-122"/>
              </a:rPr>
              <a:t>/CONTENTS</a:t>
            </a:r>
            <a:endParaRPr lang="en-US" altLang="zh-CN" sz="4400" dirty="0">
              <a:solidFill>
                <a:srgbClr val="003B92"/>
              </a:soli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1C9EE55B-B79F-4B6A-97C6-49883381E694}"/>
              </a:ext>
            </a:extLst>
          </p:cNvPr>
          <p:cNvCxnSpPr>
            <a:cxnSpLocks/>
          </p:cNvCxnSpPr>
          <p:nvPr/>
        </p:nvCxnSpPr>
        <p:spPr>
          <a:xfrm>
            <a:off x="5559148" y="1309659"/>
            <a:ext cx="0" cy="673840"/>
          </a:xfrm>
          <a:prstGeom prst="line">
            <a:avLst/>
          </a:prstGeom>
          <a:ln w="12700">
            <a:solidFill>
              <a:srgbClr val="003B92"/>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E536995-E80D-43BF-A22F-5E69BEBCB296}"/>
              </a:ext>
            </a:extLst>
          </p:cNvPr>
          <p:cNvSpPr txBox="1"/>
          <p:nvPr/>
        </p:nvSpPr>
        <p:spPr>
          <a:xfrm>
            <a:off x="1291985" y="4948720"/>
            <a:ext cx="1819234" cy="648512"/>
          </a:xfrm>
          <a:prstGeom prst="rect">
            <a:avLst/>
          </a:prstGeom>
          <a:noFill/>
        </p:spPr>
        <p:txBody>
          <a:bodyPr wrap="square" lIns="90000" tIns="46800" rIns="90000" bIns="46800" rtlCol="0" anchor="ctr" anchorCtr="0">
            <a:spAutoFit/>
          </a:bodyPr>
          <a:lstStyle/>
          <a:p>
            <a:r>
              <a:rPr lang="en-US" altLang="zh-CN" sz="3600" b="1" dirty="0">
                <a:solidFill>
                  <a:srgbClr val="003B92"/>
                </a:solidFill>
                <a:latin typeface="微软雅黑" panose="020B0503020204020204" pitchFamily="34" charset="-122"/>
                <a:ea typeface="微软雅黑" panose="020B0503020204020204" pitchFamily="34" charset="-122"/>
              </a:rPr>
              <a:t>01</a:t>
            </a:r>
            <a:endParaRPr lang="zh-CN" altLang="en-US" sz="3600" b="1" dirty="0">
              <a:solidFill>
                <a:srgbClr val="003B92"/>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4F533E62-C3DE-4CC0-843D-BD2BAF42026C}"/>
              </a:ext>
            </a:extLst>
          </p:cNvPr>
          <p:cNvSpPr/>
          <p:nvPr/>
        </p:nvSpPr>
        <p:spPr>
          <a:xfrm flipH="1">
            <a:off x="1291981" y="4483572"/>
            <a:ext cx="2151254" cy="387203"/>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noAutofit/>
          </a:bodyPr>
          <a:lstStyle/>
          <a:p>
            <a:r>
              <a:rPr lang="zh-CN" altLang="en-US" dirty="0">
                <a:solidFill>
                  <a:srgbClr val="003B92"/>
                </a:solidFill>
                <a:latin typeface="微软雅黑" panose="020B0503020204020204" pitchFamily="34" charset="-122"/>
                <a:ea typeface="微软雅黑" panose="020B0503020204020204" pitchFamily="34" charset="-122"/>
              </a:rPr>
              <a:t>项目综述</a:t>
            </a:r>
            <a:endParaRPr lang="en-US" altLang="zh-CN" dirty="0">
              <a:solidFill>
                <a:srgbClr val="003B92"/>
              </a:solidFill>
              <a:latin typeface="微软雅黑" panose="020B0503020204020204" pitchFamily="34" charset="-122"/>
              <a:ea typeface="微软雅黑" panose="020B0503020204020204" pitchFamily="34" charset="-122"/>
            </a:endParaRPr>
          </a:p>
        </p:txBody>
      </p:sp>
      <p:grpSp>
        <p:nvGrpSpPr>
          <p:cNvPr id="57" name="组合 56">
            <a:extLst>
              <a:ext uri="{FF2B5EF4-FFF2-40B4-BE49-F238E27FC236}">
                <a16:creationId xmlns:a16="http://schemas.microsoft.com/office/drawing/2014/main" id="{7D908010-BA05-46EE-8989-4823125A1EC5}"/>
              </a:ext>
            </a:extLst>
          </p:cNvPr>
          <p:cNvGrpSpPr/>
          <p:nvPr/>
        </p:nvGrpSpPr>
        <p:grpSpPr>
          <a:xfrm>
            <a:off x="1291982" y="3710718"/>
            <a:ext cx="2223984" cy="461665"/>
            <a:chOff x="1258891" y="3121223"/>
            <a:chExt cx="2223984" cy="461665"/>
          </a:xfrm>
        </p:grpSpPr>
        <p:sp>
          <p:nvSpPr>
            <p:cNvPr id="58" name="文本框 57">
              <a:extLst>
                <a:ext uri="{FF2B5EF4-FFF2-40B4-BE49-F238E27FC236}">
                  <a16:creationId xmlns:a16="http://schemas.microsoft.com/office/drawing/2014/main" id="{BB16F4CC-7DB4-482C-B629-F48293969A12}"/>
                </a:ext>
              </a:extLst>
            </p:cNvPr>
            <p:cNvSpPr txBox="1"/>
            <p:nvPr/>
          </p:nvSpPr>
          <p:spPr>
            <a:xfrm>
              <a:off x="1258891" y="3121223"/>
              <a:ext cx="2223984" cy="46166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2400" dirty="0">
                  <a:solidFill>
                    <a:srgbClr val="003B92"/>
                  </a:solidFill>
                  <a:effectLst/>
                  <a:latin typeface="微软雅黑" panose="020B0503020204020204" pitchFamily="34" charset="-122"/>
                  <a:ea typeface="微软雅黑" panose="020B0503020204020204" pitchFamily="34" charset="-122"/>
                </a:rPr>
                <a:t>第一部分</a:t>
              </a:r>
              <a:endParaRPr lang="en-US" altLang="zh-CN" sz="2400" dirty="0">
                <a:solidFill>
                  <a:srgbClr val="003B92"/>
                </a:solidFill>
                <a:effectLst/>
                <a:latin typeface="微软雅黑" panose="020B0503020204020204" pitchFamily="34" charset="-122"/>
                <a:ea typeface="微软雅黑" panose="020B0503020204020204" pitchFamily="34" charset="-122"/>
              </a:endParaRPr>
            </a:p>
          </p:txBody>
        </p:sp>
        <p:cxnSp>
          <p:nvCxnSpPr>
            <p:cNvPr id="59" name="直接连接符 58">
              <a:extLst>
                <a:ext uri="{FF2B5EF4-FFF2-40B4-BE49-F238E27FC236}">
                  <a16:creationId xmlns:a16="http://schemas.microsoft.com/office/drawing/2014/main" id="{FCC42B47-2A51-4743-BE23-DA205509C42A}"/>
                </a:ext>
              </a:extLst>
            </p:cNvPr>
            <p:cNvCxnSpPr>
              <a:cxnSpLocks/>
            </p:cNvCxnSpPr>
            <p:nvPr/>
          </p:nvCxnSpPr>
          <p:spPr>
            <a:xfrm>
              <a:off x="1358732" y="3543682"/>
              <a:ext cx="465826" cy="0"/>
            </a:xfrm>
            <a:prstGeom prst="line">
              <a:avLst/>
            </a:prstGeom>
            <a:ln>
              <a:solidFill>
                <a:srgbClr val="003B92"/>
              </a:solidFill>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1A416486-32D8-473A-BF20-35700F5EEAE0}"/>
              </a:ext>
            </a:extLst>
          </p:cNvPr>
          <p:cNvSpPr txBox="1"/>
          <p:nvPr/>
        </p:nvSpPr>
        <p:spPr>
          <a:xfrm>
            <a:off x="3739914" y="4948720"/>
            <a:ext cx="1819234" cy="648512"/>
          </a:xfrm>
          <a:prstGeom prst="rect">
            <a:avLst/>
          </a:prstGeom>
          <a:noFill/>
        </p:spPr>
        <p:txBody>
          <a:bodyPr wrap="square" lIns="90000" tIns="46800" rIns="90000" bIns="46800" rtlCol="0" anchor="ctr" anchorCtr="0">
            <a:spAutoFit/>
          </a:bodyPr>
          <a:lstStyle/>
          <a:p>
            <a:r>
              <a:rPr lang="en-US" altLang="zh-CN" sz="3600" b="1" dirty="0">
                <a:solidFill>
                  <a:srgbClr val="003B92"/>
                </a:solidFill>
                <a:latin typeface="微软雅黑" panose="020B0503020204020204" pitchFamily="34" charset="-122"/>
                <a:ea typeface="微软雅黑" panose="020B0503020204020204" pitchFamily="34" charset="-122"/>
              </a:rPr>
              <a:t>02</a:t>
            </a:r>
            <a:endParaRPr lang="zh-CN" altLang="en-US" sz="3600" b="1" dirty="0">
              <a:solidFill>
                <a:srgbClr val="003B92"/>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0AEB799F-E29A-4865-8009-989A9A104641}"/>
              </a:ext>
            </a:extLst>
          </p:cNvPr>
          <p:cNvSpPr/>
          <p:nvPr/>
        </p:nvSpPr>
        <p:spPr>
          <a:xfrm flipH="1">
            <a:off x="3739910" y="4483572"/>
            <a:ext cx="2151254" cy="387203"/>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noAutofit/>
          </a:bodyPr>
          <a:lstStyle/>
          <a:p>
            <a:r>
              <a:rPr lang="zh-CN" altLang="en-US" dirty="0">
                <a:solidFill>
                  <a:srgbClr val="003B92"/>
                </a:solidFill>
                <a:latin typeface="微软雅黑" panose="020B0503020204020204" pitchFamily="34" charset="-122"/>
                <a:ea typeface="微软雅黑" panose="020B0503020204020204" pitchFamily="34" charset="-122"/>
              </a:rPr>
              <a:t>原理与设计</a:t>
            </a:r>
            <a:endParaRPr lang="en-US" altLang="zh-CN" dirty="0">
              <a:solidFill>
                <a:srgbClr val="003B92"/>
              </a:solidFill>
              <a:latin typeface="微软雅黑" panose="020B0503020204020204" pitchFamily="34" charset="-122"/>
              <a:ea typeface="微软雅黑" panose="020B0503020204020204" pitchFamily="34" charset="-122"/>
            </a:endParaRPr>
          </a:p>
        </p:txBody>
      </p:sp>
      <p:grpSp>
        <p:nvGrpSpPr>
          <p:cNvPr id="52" name="组合 51">
            <a:extLst>
              <a:ext uri="{FF2B5EF4-FFF2-40B4-BE49-F238E27FC236}">
                <a16:creationId xmlns:a16="http://schemas.microsoft.com/office/drawing/2014/main" id="{8E76E9AC-42B6-4C04-B709-7F8292EB3E3B}"/>
              </a:ext>
            </a:extLst>
          </p:cNvPr>
          <p:cNvGrpSpPr/>
          <p:nvPr/>
        </p:nvGrpSpPr>
        <p:grpSpPr>
          <a:xfrm>
            <a:off x="3739911" y="3710718"/>
            <a:ext cx="2223984" cy="461665"/>
            <a:chOff x="1258891" y="3121223"/>
            <a:chExt cx="2223984" cy="461665"/>
          </a:xfrm>
        </p:grpSpPr>
        <p:sp>
          <p:nvSpPr>
            <p:cNvPr id="53" name="文本框 52">
              <a:extLst>
                <a:ext uri="{FF2B5EF4-FFF2-40B4-BE49-F238E27FC236}">
                  <a16:creationId xmlns:a16="http://schemas.microsoft.com/office/drawing/2014/main" id="{7C94465F-2A57-4420-9BEF-127F21D4EDA0}"/>
                </a:ext>
              </a:extLst>
            </p:cNvPr>
            <p:cNvSpPr txBox="1"/>
            <p:nvPr/>
          </p:nvSpPr>
          <p:spPr>
            <a:xfrm>
              <a:off x="1258891" y="3121223"/>
              <a:ext cx="2223984" cy="46166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2400" dirty="0">
                  <a:solidFill>
                    <a:srgbClr val="003B92"/>
                  </a:solidFill>
                  <a:effectLst/>
                  <a:latin typeface="微软雅黑" panose="020B0503020204020204" pitchFamily="34" charset="-122"/>
                  <a:ea typeface="微软雅黑" panose="020B0503020204020204" pitchFamily="34" charset="-122"/>
                </a:rPr>
                <a:t>第二部分</a:t>
              </a:r>
              <a:endParaRPr lang="en-US" altLang="zh-CN" sz="2400" dirty="0">
                <a:solidFill>
                  <a:srgbClr val="003B92"/>
                </a:solidFill>
                <a:effectLst/>
                <a:latin typeface="微软雅黑" panose="020B0503020204020204" pitchFamily="34" charset="-122"/>
                <a:ea typeface="微软雅黑" panose="020B0503020204020204" pitchFamily="34" charset="-122"/>
              </a:endParaRPr>
            </a:p>
          </p:txBody>
        </p:sp>
        <p:cxnSp>
          <p:nvCxnSpPr>
            <p:cNvPr id="54" name="直接连接符 53">
              <a:extLst>
                <a:ext uri="{FF2B5EF4-FFF2-40B4-BE49-F238E27FC236}">
                  <a16:creationId xmlns:a16="http://schemas.microsoft.com/office/drawing/2014/main" id="{365636F7-508B-47C8-8298-A80FD6495051}"/>
                </a:ext>
              </a:extLst>
            </p:cNvPr>
            <p:cNvCxnSpPr>
              <a:cxnSpLocks/>
            </p:cNvCxnSpPr>
            <p:nvPr/>
          </p:nvCxnSpPr>
          <p:spPr>
            <a:xfrm>
              <a:off x="1358732" y="3543682"/>
              <a:ext cx="465826" cy="0"/>
            </a:xfrm>
            <a:prstGeom prst="line">
              <a:avLst/>
            </a:prstGeom>
            <a:ln>
              <a:solidFill>
                <a:srgbClr val="003B92"/>
              </a:solidFill>
            </a:ln>
          </p:spPr>
          <p:style>
            <a:lnRef idx="1">
              <a:schemeClr val="accent1"/>
            </a:lnRef>
            <a:fillRef idx="0">
              <a:schemeClr val="accent1"/>
            </a:fillRef>
            <a:effectRef idx="0">
              <a:schemeClr val="accent1"/>
            </a:effectRef>
            <a:fontRef idx="minor">
              <a:schemeClr val="tx1"/>
            </a:fontRef>
          </p:style>
        </p:cxnSp>
      </p:grpSp>
      <p:sp>
        <p:nvSpPr>
          <p:cNvPr id="45" name="文本框 44">
            <a:extLst>
              <a:ext uri="{FF2B5EF4-FFF2-40B4-BE49-F238E27FC236}">
                <a16:creationId xmlns:a16="http://schemas.microsoft.com/office/drawing/2014/main" id="{80483F3B-2CEC-4B4D-A2BD-418971815D14}"/>
              </a:ext>
            </a:extLst>
          </p:cNvPr>
          <p:cNvSpPr txBox="1"/>
          <p:nvPr/>
        </p:nvSpPr>
        <p:spPr>
          <a:xfrm>
            <a:off x="6187843" y="4948720"/>
            <a:ext cx="1819234" cy="648512"/>
          </a:xfrm>
          <a:prstGeom prst="rect">
            <a:avLst/>
          </a:prstGeom>
          <a:noFill/>
        </p:spPr>
        <p:txBody>
          <a:bodyPr wrap="square" lIns="90000" tIns="46800" rIns="90000" bIns="46800" rtlCol="0" anchor="ctr" anchorCtr="0">
            <a:spAutoFit/>
          </a:bodyPr>
          <a:lstStyle/>
          <a:p>
            <a:r>
              <a:rPr lang="en-US" altLang="zh-CN" sz="3600" b="1" dirty="0">
                <a:solidFill>
                  <a:srgbClr val="003B92"/>
                </a:solidFill>
                <a:latin typeface="微软雅黑" panose="020B0503020204020204" pitchFamily="34" charset="-122"/>
                <a:ea typeface="微软雅黑" panose="020B0503020204020204" pitchFamily="34" charset="-122"/>
              </a:rPr>
              <a:t>03</a:t>
            </a:r>
            <a:endParaRPr lang="zh-CN" altLang="en-US" sz="3600" b="1" dirty="0">
              <a:solidFill>
                <a:srgbClr val="003B92"/>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9A6BAF07-AA0B-41A3-A2FA-0279159472E3}"/>
              </a:ext>
            </a:extLst>
          </p:cNvPr>
          <p:cNvSpPr/>
          <p:nvPr/>
        </p:nvSpPr>
        <p:spPr>
          <a:xfrm flipH="1">
            <a:off x="6187839" y="4483572"/>
            <a:ext cx="2151254" cy="387203"/>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noAutofit/>
          </a:bodyPr>
          <a:lstStyle/>
          <a:p>
            <a:r>
              <a:rPr lang="zh-CN" altLang="en-US" dirty="0">
                <a:solidFill>
                  <a:srgbClr val="003B92"/>
                </a:solidFill>
                <a:latin typeface="微软雅黑" panose="020B0503020204020204" pitchFamily="34" charset="-122"/>
                <a:ea typeface="微软雅黑" panose="020B0503020204020204" pitchFamily="34" charset="-122"/>
              </a:rPr>
              <a:t>异常处理</a:t>
            </a:r>
            <a:endParaRPr lang="en-US" altLang="zh-CN" dirty="0">
              <a:solidFill>
                <a:srgbClr val="003B92"/>
              </a:solidFill>
              <a:latin typeface="微软雅黑" panose="020B0503020204020204" pitchFamily="34" charset="-122"/>
              <a:ea typeface="微软雅黑" panose="020B0503020204020204" pitchFamily="34" charset="-122"/>
            </a:endParaRPr>
          </a:p>
        </p:txBody>
      </p:sp>
      <p:grpSp>
        <p:nvGrpSpPr>
          <p:cNvPr id="47" name="组合 46">
            <a:extLst>
              <a:ext uri="{FF2B5EF4-FFF2-40B4-BE49-F238E27FC236}">
                <a16:creationId xmlns:a16="http://schemas.microsoft.com/office/drawing/2014/main" id="{6402E81E-D17A-4CA8-A594-F99FF2C25E0B}"/>
              </a:ext>
            </a:extLst>
          </p:cNvPr>
          <p:cNvGrpSpPr/>
          <p:nvPr/>
        </p:nvGrpSpPr>
        <p:grpSpPr>
          <a:xfrm>
            <a:off x="6187840" y="3710718"/>
            <a:ext cx="2223984" cy="461665"/>
            <a:chOff x="1258891" y="3121223"/>
            <a:chExt cx="2223984" cy="461665"/>
          </a:xfrm>
        </p:grpSpPr>
        <p:sp>
          <p:nvSpPr>
            <p:cNvPr id="48" name="文本框 47">
              <a:extLst>
                <a:ext uri="{FF2B5EF4-FFF2-40B4-BE49-F238E27FC236}">
                  <a16:creationId xmlns:a16="http://schemas.microsoft.com/office/drawing/2014/main" id="{3E296FBB-B357-47CE-B48D-9592D78C07DF}"/>
                </a:ext>
              </a:extLst>
            </p:cNvPr>
            <p:cNvSpPr txBox="1"/>
            <p:nvPr/>
          </p:nvSpPr>
          <p:spPr>
            <a:xfrm>
              <a:off x="1258891" y="3121223"/>
              <a:ext cx="2223984" cy="46166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2400" dirty="0">
                  <a:solidFill>
                    <a:srgbClr val="003B92"/>
                  </a:solidFill>
                  <a:effectLst/>
                  <a:latin typeface="微软雅黑" panose="020B0503020204020204" pitchFamily="34" charset="-122"/>
                  <a:ea typeface="微软雅黑" panose="020B0503020204020204" pitchFamily="34" charset="-122"/>
                </a:rPr>
                <a:t>第三部分</a:t>
              </a:r>
              <a:endParaRPr lang="en-US" altLang="zh-CN" sz="2400" dirty="0">
                <a:solidFill>
                  <a:srgbClr val="003B92"/>
                </a:solidFill>
                <a:effectLst/>
                <a:latin typeface="微软雅黑" panose="020B0503020204020204" pitchFamily="34" charset="-122"/>
                <a:ea typeface="微软雅黑" panose="020B0503020204020204" pitchFamily="34" charset="-122"/>
              </a:endParaRPr>
            </a:p>
          </p:txBody>
        </p:sp>
        <p:cxnSp>
          <p:nvCxnSpPr>
            <p:cNvPr id="49" name="直接连接符 48">
              <a:extLst>
                <a:ext uri="{FF2B5EF4-FFF2-40B4-BE49-F238E27FC236}">
                  <a16:creationId xmlns:a16="http://schemas.microsoft.com/office/drawing/2014/main" id="{3CFA190F-A44C-472D-B8C8-449739075CFD}"/>
                </a:ext>
              </a:extLst>
            </p:cNvPr>
            <p:cNvCxnSpPr>
              <a:cxnSpLocks/>
            </p:cNvCxnSpPr>
            <p:nvPr/>
          </p:nvCxnSpPr>
          <p:spPr>
            <a:xfrm>
              <a:off x="1358732" y="3543682"/>
              <a:ext cx="465826" cy="0"/>
            </a:xfrm>
            <a:prstGeom prst="line">
              <a:avLst/>
            </a:prstGeom>
            <a:ln>
              <a:solidFill>
                <a:srgbClr val="003B92"/>
              </a:solidFill>
            </a:ln>
          </p:spPr>
          <p:style>
            <a:lnRef idx="1">
              <a:schemeClr val="accent1"/>
            </a:lnRef>
            <a:fillRef idx="0">
              <a:schemeClr val="accent1"/>
            </a:fillRef>
            <a:effectRef idx="0">
              <a:schemeClr val="accent1"/>
            </a:effectRef>
            <a:fontRef idx="minor">
              <a:schemeClr val="tx1"/>
            </a:fontRef>
          </p:style>
        </p:cxnSp>
      </p:grpSp>
      <p:sp>
        <p:nvSpPr>
          <p:cNvPr id="40" name="文本框 39">
            <a:extLst>
              <a:ext uri="{FF2B5EF4-FFF2-40B4-BE49-F238E27FC236}">
                <a16:creationId xmlns:a16="http://schemas.microsoft.com/office/drawing/2014/main" id="{EB30103F-B079-4752-BD6B-D39CB971C058}"/>
              </a:ext>
            </a:extLst>
          </p:cNvPr>
          <p:cNvSpPr txBox="1"/>
          <p:nvPr/>
        </p:nvSpPr>
        <p:spPr>
          <a:xfrm>
            <a:off x="8635773" y="4948720"/>
            <a:ext cx="1819234" cy="648512"/>
          </a:xfrm>
          <a:prstGeom prst="rect">
            <a:avLst/>
          </a:prstGeom>
          <a:noFill/>
        </p:spPr>
        <p:txBody>
          <a:bodyPr wrap="square" lIns="90000" tIns="46800" rIns="90000" bIns="46800" rtlCol="0" anchor="ctr" anchorCtr="0">
            <a:spAutoFit/>
          </a:bodyPr>
          <a:lstStyle/>
          <a:p>
            <a:r>
              <a:rPr lang="en-US" altLang="zh-CN" sz="3600" b="1" dirty="0">
                <a:solidFill>
                  <a:srgbClr val="003B92"/>
                </a:solidFill>
                <a:latin typeface="微软雅黑" panose="020B0503020204020204" pitchFamily="34" charset="-122"/>
                <a:ea typeface="微软雅黑" panose="020B0503020204020204" pitchFamily="34" charset="-122"/>
              </a:rPr>
              <a:t>04</a:t>
            </a:r>
            <a:endParaRPr lang="zh-CN" altLang="en-US" sz="3600" b="1" dirty="0">
              <a:solidFill>
                <a:srgbClr val="003B92"/>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1E0C7A71-B193-49E8-920D-8E404E5858FD}"/>
              </a:ext>
            </a:extLst>
          </p:cNvPr>
          <p:cNvSpPr/>
          <p:nvPr/>
        </p:nvSpPr>
        <p:spPr>
          <a:xfrm flipH="1">
            <a:off x="8635769" y="4483572"/>
            <a:ext cx="2151254" cy="387203"/>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noAutofit/>
          </a:bodyPr>
          <a:lstStyle/>
          <a:p>
            <a:r>
              <a:rPr lang="zh-CN" altLang="en-US" dirty="0">
                <a:solidFill>
                  <a:srgbClr val="003B92"/>
                </a:solidFill>
                <a:latin typeface="微软雅黑" panose="020B0503020204020204" pitchFamily="34" charset="-122"/>
                <a:ea typeface="微软雅黑" panose="020B0503020204020204" pitchFamily="34" charset="-122"/>
              </a:rPr>
              <a:t>发展展望</a:t>
            </a:r>
            <a:endParaRPr lang="en-US" altLang="zh-CN" dirty="0">
              <a:solidFill>
                <a:srgbClr val="003B92"/>
              </a:solidFill>
              <a:latin typeface="微软雅黑" panose="020B0503020204020204" pitchFamily="34" charset="-122"/>
              <a:ea typeface="微软雅黑" panose="020B0503020204020204" pitchFamily="34" charset="-122"/>
            </a:endParaRPr>
          </a:p>
        </p:txBody>
      </p:sp>
      <p:grpSp>
        <p:nvGrpSpPr>
          <p:cNvPr id="42" name="组合 41">
            <a:extLst>
              <a:ext uri="{FF2B5EF4-FFF2-40B4-BE49-F238E27FC236}">
                <a16:creationId xmlns:a16="http://schemas.microsoft.com/office/drawing/2014/main" id="{E5455CA6-24FF-4C48-A9FA-BB094266DAF4}"/>
              </a:ext>
            </a:extLst>
          </p:cNvPr>
          <p:cNvGrpSpPr/>
          <p:nvPr/>
        </p:nvGrpSpPr>
        <p:grpSpPr>
          <a:xfrm>
            <a:off x="8635770" y="3710718"/>
            <a:ext cx="2223984" cy="461665"/>
            <a:chOff x="1258891" y="3121223"/>
            <a:chExt cx="2223984" cy="461665"/>
          </a:xfrm>
        </p:grpSpPr>
        <p:sp>
          <p:nvSpPr>
            <p:cNvPr id="43" name="文本框 42">
              <a:extLst>
                <a:ext uri="{FF2B5EF4-FFF2-40B4-BE49-F238E27FC236}">
                  <a16:creationId xmlns:a16="http://schemas.microsoft.com/office/drawing/2014/main" id="{C10736AD-0790-4DC3-B3D1-20EF29844A5F}"/>
                </a:ext>
              </a:extLst>
            </p:cNvPr>
            <p:cNvSpPr txBox="1"/>
            <p:nvPr/>
          </p:nvSpPr>
          <p:spPr>
            <a:xfrm>
              <a:off x="1258891" y="3121223"/>
              <a:ext cx="2223984" cy="46166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2400" dirty="0">
                  <a:solidFill>
                    <a:srgbClr val="003B92"/>
                  </a:solidFill>
                  <a:effectLst/>
                  <a:latin typeface="微软雅黑" panose="020B0503020204020204" pitchFamily="34" charset="-122"/>
                  <a:ea typeface="微软雅黑" panose="020B0503020204020204" pitchFamily="34" charset="-122"/>
                </a:rPr>
                <a:t>第四部分</a:t>
              </a:r>
              <a:endParaRPr lang="en-US" altLang="zh-CN" sz="2400" dirty="0">
                <a:solidFill>
                  <a:srgbClr val="003B92"/>
                </a:solidFill>
                <a:effectLst/>
                <a:latin typeface="微软雅黑" panose="020B0503020204020204" pitchFamily="34" charset="-122"/>
                <a:ea typeface="微软雅黑" panose="020B0503020204020204" pitchFamily="34" charset="-122"/>
              </a:endParaRPr>
            </a:p>
          </p:txBody>
        </p:sp>
        <p:cxnSp>
          <p:nvCxnSpPr>
            <p:cNvPr id="44" name="直接连接符 43">
              <a:extLst>
                <a:ext uri="{FF2B5EF4-FFF2-40B4-BE49-F238E27FC236}">
                  <a16:creationId xmlns:a16="http://schemas.microsoft.com/office/drawing/2014/main" id="{C9B117C3-3193-4260-9C7B-A1FF1F6907C4}"/>
                </a:ext>
              </a:extLst>
            </p:cNvPr>
            <p:cNvCxnSpPr>
              <a:cxnSpLocks/>
            </p:cNvCxnSpPr>
            <p:nvPr/>
          </p:nvCxnSpPr>
          <p:spPr>
            <a:xfrm>
              <a:off x="1358732" y="3543682"/>
              <a:ext cx="465826" cy="0"/>
            </a:xfrm>
            <a:prstGeom prst="line">
              <a:avLst/>
            </a:prstGeom>
            <a:ln>
              <a:solidFill>
                <a:srgbClr val="003B92"/>
              </a:solidFill>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7BD13708-1123-6E46-0160-3A28B095265A}"/>
              </a:ext>
            </a:extLst>
          </p:cNvPr>
          <p:cNvSpPr/>
          <p:nvPr/>
        </p:nvSpPr>
        <p:spPr>
          <a:xfrm flipH="1">
            <a:off x="1437443" y="2261249"/>
            <a:ext cx="4526452" cy="387202"/>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noAutofit/>
          </a:bodyPr>
          <a:lstStyle/>
          <a:p>
            <a:r>
              <a:rPr lang="en-US" altLang="zh-CN" sz="1600" dirty="0">
                <a:solidFill>
                  <a:srgbClr val="003B92"/>
                </a:solidFill>
                <a:latin typeface="微软雅黑" panose="020B0503020204020204" pitchFamily="34" charset="-122"/>
                <a:ea typeface="微软雅黑" panose="020B0503020204020204" pitchFamily="34" charset="-122"/>
              </a:rPr>
              <a:t> </a:t>
            </a:r>
          </a:p>
        </p:txBody>
      </p:sp>
      <p:pic>
        <p:nvPicPr>
          <p:cNvPr id="7" name="图片 6">
            <a:extLst>
              <a:ext uri="{FF2B5EF4-FFF2-40B4-BE49-F238E27FC236}">
                <a16:creationId xmlns:a16="http://schemas.microsoft.com/office/drawing/2014/main" id="{A37D0180-9434-5357-8690-4249B3658F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7077" y="1407673"/>
            <a:ext cx="2578102" cy="477812"/>
          </a:xfrm>
          <a:prstGeom prst="rect">
            <a:avLst/>
          </a:prstGeom>
        </p:spPr>
      </p:pic>
      <p:cxnSp>
        <p:nvCxnSpPr>
          <p:cNvPr id="14" name="直接连接符 13">
            <a:extLst>
              <a:ext uri="{FF2B5EF4-FFF2-40B4-BE49-F238E27FC236}">
                <a16:creationId xmlns:a16="http://schemas.microsoft.com/office/drawing/2014/main" id="{C5E32705-C6AA-BC99-D823-EF2B50676BE8}"/>
              </a:ext>
            </a:extLst>
          </p:cNvPr>
          <p:cNvCxnSpPr>
            <a:cxnSpLocks/>
          </p:cNvCxnSpPr>
          <p:nvPr/>
        </p:nvCxnSpPr>
        <p:spPr>
          <a:xfrm>
            <a:off x="1184994" y="1586109"/>
            <a:ext cx="0" cy="208248"/>
          </a:xfrm>
          <a:prstGeom prst="line">
            <a:avLst/>
          </a:prstGeom>
          <a:ln w="66675">
            <a:solidFill>
              <a:srgbClr val="004EA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53954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4BAB326-EC57-7668-D595-B77F20563792}"/>
              </a:ext>
            </a:extLst>
          </p:cNvPr>
          <p:cNvGrpSpPr/>
          <p:nvPr/>
        </p:nvGrpSpPr>
        <p:grpSpPr>
          <a:xfrm>
            <a:off x="8356347" y="2943544"/>
            <a:ext cx="3742548" cy="3747076"/>
            <a:chOff x="1560856" y="1479551"/>
            <a:chExt cx="3742548" cy="3747076"/>
          </a:xfrm>
        </p:grpSpPr>
        <p:sp>
          <p:nvSpPr>
            <p:cNvPr id="26" name="任意多边形: 形状 25">
              <a:extLst>
                <a:ext uri="{FF2B5EF4-FFF2-40B4-BE49-F238E27FC236}">
                  <a16:creationId xmlns:a16="http://schemas.microsoft.com/office/drawing/2014/main" id="{7556FBA0-9145-42E0-3F9B-DBFAC7ED34A1}"/>
                </a:ext>
              </a:extLst>
            </p:cNvPr>
            <p:cNvSpPr/>
            <p:nvPr/>
          </p:nvSpPr>
          <p:spPr bwMode="auto">
            <a:xfrm>
              <a:off x="1560856" y="1479551"/>
              <a:ext cx="3742548" cy="3747076"/>
            </a:xfrm>
            <a:custGeom>
              <a:avLst/>
              <a:gdLst>
                <a:gd name="T0" fmla="*/ 0 w 1350"/>
                <a:gd name="T1" fmla="*/ 1346 h 1350"/>
                <a:gd name="T2" fmla="*/ 51 w 1350"/>
                <a:gd name="T3" fmla="*/ 1346 h 1350"/>
                <a:gd name="T4" fmla="*/ 102 w 1350"/>
                <a:gd name="T5" fmla="*/ 1341 h 1350"/>
                <a:gd name="T6" fmla="*/ 152 w 1350"/>
                <a:gd name="T7" fmla="*/ 1330 h 1350"/>
                <a:gd name="T8" fmla="*/ 102 w 1350"/>
                <a:gd name="T9" fmla="*/ 1341 h 1350"/>
                <a:gd name="T10" fmla="*/ 202 w 1350"/>
                <a:gd name="T11" fmla="*/ 1321 h 1350"/>
                <a:gd name="T12" fmla="*/ 253 w 1350"/>
                <a:gd name="T13" fmla="*/ 1314 h 1350"/>
                <a:gd name="T14" fmla="*/ 302 w 1350"/>
                <a:gd name="T15" fmla="*/ 1301 h 1350"/>
                <a:gd name="T16" fmla="*/ 350 w 1350"/>
                <a:gd name="T17" fmla="*/ 1283 h 1350"/>
                <a:gd name="T18" fmla="*/ 302 w 1350"/>
                <a:gd name="T19" fmla="*/ 1301 h 1350"/>
                <a:gd name="T20" fmla="*/ 398 w 1350"/>
                <a:gd name="T21" fmla="*/ 1267 h 1350"/>
                <a:gd name="T22" fmla="*/ 447 w 1350"/>
                <a:gd name="T23" fmla="*/ 1253 h 1350"/>
                <a:gd name="T24" fmla="*/ 494 w 1350"/>
                <a:gd name="T25" fmla="*/ 1234 h 1350"/>
                <a:gd name="T26" fmla="*/ 539 w 1350"/>
                <a:gd name="T27" fmla="*/ 1209 h 1350"/>
                <a:gd name="T28" fmla="*/ 494 w 1350"/>
                <a:gd name="T29" fmla="*/ 1234 h 1350"/>
                <a:gd name="T30" fmla="*/ 584 w 1350"/>
                <a:gd name="T31" fmla="*/ 1186 h 1350"/>
                <a:gd name="T32" fmla="*/ 630 w 1350"/>
                <a:gd name="T33" fmla="*/ 1165 h 1350"/>
                <a:gd name="T34" fmla="*/ 674 w 1350"/>
                <a:gd name="T35" fmla="*/ 1139 h 1350"/>
                <a:gd name="T36" fmla="*/ 715 w 1350"/>
                <a:gd name="T37" fmla="*/ 1108 h 1350"/>
                <a:gd name="T38" fmla="*/ 674 w 1350"/>
                <a:gd name="T39" fmla="*/ 1139 h 1350"/>
                <a:gd name="T40" fmla="*/ 756 w 1350"/>
                <a:gd name="T41" fmla="*/ 1079 h 1350"/>
                <a:gd name="T42" fmla="*/ 800 w 1350"/>
                <a:gd name="T43" fmla="*/ 1052 h 1350"/>
                <a:gd name="T44" fmla="*/ 839 w 1350"/>
                <a:gd name="T45" fmla="*/ 1020 h 1350"/>
                <a:gd name="T46" fmla="*/ 875 w 1350"/>
                <a:gd name="T47" fmla="*/ 984 h 1350"/>
                <a:gd name="T48" fmla="*/ 839 w 1350"/>
                <a:gd name="T49" fmla="*/ 1020 h 1350"/>
                <a:gd name="T50" fmla="*/ 912 w 1350"/>
                <a:gd name="T51" fmla="*/ 949 h 1350"/>
                <a:gd name="T52" fmla="*/ 951 w 1350"/>
                <a:gd name="T53" fmla="*/ 916 h 1350"/>
                <a:gd name="T54" fmla="*/ 986 w 1350"/>
                <a:gd name="T55" fmla="*/ 879 h 1350"/>
                <a:gd name="T56" fmla="*/ 1016 w 1350"/>
                <a:gd name="T57" fmla="*/ 838 h 1350"/>
                <a:gd name="T58" fmla="*/ 986 w 1350"/>
                <a:gd name="T59" fmla="*/ 879 h 1350"/>
                <a:gd name="T60" fmla="*/ 1048 w 1350"/>
                <a:gd name="T61" fmla="*/ 798 h 1350"/>
                <a:gd name="T62" fmla="*/ 1082 w 1350"/>
                <a:gd name="T63" fmla="*/ 760 h 1350"/>
                <a:gd name="T64" fmla="*/ 1111 w 1350"/>
                <a:gd name="T65" fmla="*/ 718 h 1350"/>
                <a:gd name="T66" fmla="*/ 1135 w 1350"/>
                <a:gd name="T67" fmla="*/ 673 h 1350"/>
                <a:gd name="T68" fmla="*/ 1111 w 1350"/>
                <a:gd name="T69" fmla="*/ 718 h 1350"/>
                <a:gd name="T70" fmla="*/ 1161 w 1350"/>
                <a:gd name="T71" fmla="*/ 629 h 1350"/>
                <a:gd name="T72" fmla="*/ 1190 w 1350"/>
                <a:gd name="T73" fmla="*/ 586 h 1350"/>
                <a:gd name="T74" fmla="*/ 1213 w 1350"/>
                <a:gd name="T75" fmla="*/ 541 h 1350"/>
                <a:gd name="T76" fmla="*/ 1230 w 1350"/>
                <a:gd name="T77" fmla="*/ 492 h 1350"/>
                <a:gd name="T78" fmla="*/ 1213 w 1350"/>
                <a:gd name="T79" fmla="*/ 541 h 1350"/>
                <a:gd name="T80" fmla="*/ 1249 w 1350"/>
                <a:gd name="T81" fmla="*/ 445 h 1350"/>
                <a:gd name="T82" fmla="*/ 1271 w 1350"/>
                <a:gd name="T83" fmla="*/ 399 h 1350"/>
                <a:gd name="T84" fmla="*/ 1287 w 1350"/>
                <a:gd name="T85" fmla="*/ 350 h 1350"/>
                <a:gd name="T86" fmla="*/ 1298 w 1350"/>
                <a:gd name="T87" fmla="*/ 300 h 1350"/>
                <a:gd name="T88" fmla="*/ 1287 w 1350"/>
                <a:gd name="T89" fmla="*/ 350 h 1350"/>
                <a:gd name="T90" fmla="*/ 1310 w 1350"/>
                <a:gd name="T91" fmla="*/ 251 h 1350"/>
                <a:gd name="T92" fmla="*/ 1325 w 1350"/>
                <a:gd name="T93" fmla="*/ 202 h 1350"/>
                <a:gd name="T94" fmla="*/ 1334 w 1350"/>
                <a:gd name="T95" fmla="*/ 152 h 1350"/>
                <a:gd name="T96" fmla="*/ 1337 w 1350"/>
                <a:gd name="T97" fmla="*/ 101 h 1350"/>
                <a:gd name="T98" fmla="*/ 1334 w 1350"/>
                <a:gd name="T99" fmla="*/ 152 h 1350"/>
                <a:gd name="T100" fmla="*/ 1342 w 1350"/>
                <a:gd name="T101" fmla="*/ 50 h 1350"/>
                <a:gd name="T102" fmla="*/ 1350 w 1350"/>
                <a:gd name="T103" fmla="*/ 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0" h="1350">
                  <a:moveTo>
                    <a:pt x="1" y="1350"/>
                  </a:moveTo>
                  <a:cubicBezTo>
                    <a:pt x="0" y="1346"/>
                    <a:pt x="0" y="1346"/>
                    <a:pt x="0" y="1346"/>
                  </a:cubicBezTo>
                  <a:cubicBezTo>
                    <a:pt x="17" y="1345"/>
                    <a:pt x="34" y="1344"/>
                    <a:pt x="51" y="1342"/>
                  </a:cubicBezTo>
                  <a:cubicBezTo>
                    <a:pt x="51" y="1346"/>
                    <a:pt x="51" y="1346"/>
                    <a:pt x="51" y="1346"/>
                  </a:cubicBezTo>
                  <a:cubicBezTo>
                    <a:pt x="35" y="1348"/>
                    <a:pt x="17" y="1349"/>
                    <a:pt x="1" y="1350"/>
                  </a:cubicBezTo>
                  <a:close/>
                  <a:moveTo>
                    <a:pt x="102" y="1341"/>
                  </a:moveTo>
                  <a:cubicBezTo>
                    <a:pt x="102" y="1337"/>
                    <a:pt x="102" y="1337"/>
                    <a:pt x="102" y="1337"/>
                  </a:cubicBezTo>
                  <a:cubicBezTo>
                    <a:pt x="118" y="1335"/>
                    <a:pt x="135" y="1332"/>
                    <a:pt x="152" y="1330"/>
                  </a:cubicBezTo>
                  <a:cubicBezTo>
                    <a:pt x="153" y="1334"/>
                    <a:pt x="153" y="1334"/>
                    <a:pt x="153" y="1334"/>
                  </a:cubicBezTo>
                  <a:cubicBezTo>
                    <a:pt x="136" y="1337"/>
                    <a:pt x="119" y="1339"/>
                    <a:pt x="102" y="1341"/>
                  </a:cubicBezTo>
                  <a:close/>
                  <a:moveTo>
                    <a:pt x="203" y="1325"/>
                  </a:moveTo>
                  <a:cubicBezTo>
                    <a:pt x="202" y="1321"/>
                    <a:pt x="202" y="1321"/>
                    <a:pt x="202" y="1321"/>
                  </a:cubicBezTo>
                  <a:cubicBezTo>
                    <a:pt x="219" y="1318"/>
                    <a:pt x="235" y="1314"/>
                    <a:pt x="252" y="1310"/>
                  </a:cubicBezTo>
                  <a:cubicBezTo>
                    <a:pt x="253" y="1314"/>
                    <a:pt x="253" y="1314"/>
                    <a:pt x="253" y="1314"/>
                  </a:cubicBezTo>
                  <a:cubicBezTo>
                    <a:pt x="236" y="1318"/>
                    <a:pt x="219" y="1322"/>
                    <a:pt x="203" y="1325"/>
                  </a:cubicBezTo>
                  <a:close/>
                  <a:moveTo>
                    <a:pt x="302" y="1301"/>
                  </a:moveTo>
                  <a:cubicBezTo>
                    <a:pt x="301" y="1297"/>
                    <a:pt x="301" y="1297"/>
                    <a:pt x="301" y="1297"/>
                  </a:cubicBezTo>
                  <a:cubicBezTo>
                    <a:pt x="317" y="1293"/>
                    <a:pt x="334" y="1288"/>
                    <a:pt x="350" y="1283"/>
                  </a:cubicBezTo>
                  <a:cubicBezTo>
                    <a:pt x="351" y="1287"/>
                    <a:pt x="351" y="1287"/>
                    <a:pt x="351" y="1287"/>
                  </a:cubicBezTo>
                  <a:cubicBezTo>
                    <a:pt x="335" y="1292"/>
                    <a:pt x="318" y="1297"/>
                    <a:pt x="302" y="1301"/>
                  </a:cubicBezTo>
                  <a:close/>
                  <a:moveTo>
                    <a:pt x="399" y="1271"/>
                  </a:moveTo>
                  <a:cubicBezTo>
                    <a:pt x="398" y="1267"/>
                    <a:pt x="398" y="1267"/>
                    <a:pt x="398" y="1267"/>
                  </a:cubicBezTo>
                  <a:cubicBezTo>
                    <a:pt x="414" y="1262"/>
                    <a:pt x="430" y="1256"/>
                    <a:pt x="446" y="1249"/>
                  </a:cubicBezTo>
                  <a:cubicBezTo>
                    <a:pt x="447" y="1253"/>
                    <a:pt x="447" y="1253"/>
                    <a:pt x="447" y="1253"/>
                  </a:cubicBezTo>
                  <a:cubicBezTo>
                    <a:pt x="431" y="1259"/>
                    <a:pt x="415" y="1265"/>
                    <a:pt x="399" y="1271"/>
                  </a:cubicBezTo>
                  <a:close/>
                  <a:moveTo>
                    <a:pt x="494" y="1234"/>
                  </a:moveTo>
                  <a:cubicBezTo>
                    <a:pt x="492" y="1230"/>
                    <a:pt x="492" y="1230"/>
                    <a:pt x="492" y="1230"/>
                  </a:cubicBezTo>
                  <a:cubicBezTo>
                    <a:pt x="508" y="1223"/>
                    <a:pt x="523" y="1216"/>
                    <a:pt x="539" y="1209"/>
                  </a:cubicBezTo>
                  <a:cubicBezTo>
                    <a:pt x="540" y="1213"/>
                    <a:pt x="540" y="1213"/>
                    <a:pt x="540" y="1213"/>
                  </a:cubicBezTo>
                  <a:cubicBezTo>
                    <a:pt x="525" y="1220"/>
                    <a:pt x="510" y="1227"/>
                    <a:pt x="494" y="1234"/>
                  </a:cubicBezTo>
                  <a:close/>
                  <a:moveTo>
                    <a:pt x="586" y="1190"/>
                  </a:moveTo>
                  <a:cubicBezTo>
                    <a:pt x="584" y="1186"/>
                    <a:pt x="584" y="1186"/>
                    <a:pt x="584" y="1186"/>
                  </a:cubicBezTo>
                  <a:cubicBezTo>
                    <a:pt x="599" y="1178"/>
                    <a:pt x="614" y="1170"/>
                    <a:pt x="628" y="1162"/>
                  </a:cubicBezTo>
                  <a:cubicBezTo>
                    <a:pt x="630" y="1165"/>
                    <a:pt x="630" y="1165"/>
                    <a:pt x="630" y="1165"/>
                  </a:cubicBezTo>
                  <a:cubicBezTo>
                    <a:pt x="616" y="1174"/>
                    <a:pt x="601" y="1182"/>
                    <a:pt x="586" y="1190"/>
                  </a:cubicBezTo>
                  <a:close/>
                  <a:moveTo>
                    <a:pt x="674" y="1139"/>
                  </a:moveTo>
                  <a:cubicBezTo>
                    <a:pt x="672" y="1136"/>
                    <a:pt x="672" y="1136"/>
                    <a:pt x="672" y="1136"/>
                  </a:cubicBezTo>
                  <a:cubicBezTo>
                    <a:pt x="686" y="1127"/>
                    <a:pt x="701" y="1118"/>
                    <a:pt x="715" y="1108"/>
                  </a:cubicBezTo>
                  <a:cubicBezTo>
                    <a:pt x="717" y="1112"/>
                    <a:pt x="717" y="1112"/>
                    <a:pt x="717" y="1112"/>
                  </a:cubicBezTo>
                  <a:cubicBezTo>
                    <a:pt x="703" y="1121"/>
                    <a:pt x="689" y="1130"/>
                    <a:pt x="674" y="1139"/>
                  </a:cubicBezTo>
                  <a:close/>
                  <a:moveTo>
                    <a:pt x="759" y="1083"/>
                  </a:moveTo>
                  <a:cubicBezTo>
                    <a:pt x="756" y="1079"/>
                    <a:pt x="756" y="1079"/>
                    <a:pt x="756" y="1079"/>
                  </a:cubicBezTo>
                  <a:cubicBezTo>
                    <a:pt x="770" y="1069"/>
                    <a:pt x="784" y="1059"/>
                    <a:pt x="797" y="1049"/>
                  </a:cubicBezTo>
                  <a:cubicBezTo>
                    <a:pt x="800" y="1052"/>
                    <a:pt x="800" y="1052"/>
                    <a:pt x="800" y="1052"/>
                  </a:cubicBezTo>
                  <a:cubicBezTo>
                    <a:pt x="786" y="1063"/>
                    <a:pt x="773" y="1073"/>
                    <a:pt x="759" y="1083"/>
                  </a:cubicBezTo>
                  <a:close/>
                  <a:moveTo>
                    <a:pt x="839" y="1020"/>
                  </a:moveTo>
                  <a:cubicBezTo>
                    <a:pt x="837" y="1017"/>
                    <a:pt x="837" y="1017"/>
                    <a:pt x="837" y="1017"/>
                  </a:cubicBezTo>
                  <a:cubicBezTo>
                    <a:pt x="850" y="1006"/>
                    <a:pt x="863" y="995"/>
                    <a:pt x="875" y="984"/>
                  </a:cubicBezTo>
                  <a:cubicBezTo>
                    <a:pt x="878" y="987"/>
                    <a:pt x="878" y="987"/>
                    <a:pt x="878" y="987"/>
                  </a:cubicBezTo>
                  <a:cubicBezTo>
                    <a:pt x="865" y="998"/>
                    <a:pt x="852" y="1009"/>
                    <a:pt x="839" y="1020"/>
                  </a:cubicBezTo>
                  <a:close/>
                  <a:moveTo>
                    <a:pt x="915" y="952"/>
                  </a:moveTo>
                  <a:cubicBezTo>
                    <a:pt x="912" y="949"/>
                    <a:pt x="912" y="949"/>
                    <a:pt x="912" y="949"/>
                  </a:cubicBezTo>
                  <a:cubicBezTo>
                    <a:pt x="924" y="937"/>
                    <a:pt x="937" y="925"/>
                    <a:pt x="948" y="913"/>
                  </a:cubicBezTo>
                  <a:cubicBezTo>
                    <a:pt x="951" y="916"/>
                    <a:pt x="951" y="916"/>
                    <a:pt x="951" y="916"/>
                  </a:cubicBezTo>
                  <a:cubicBezTo>
                    <a:pt x="939" y="928"/>
                    <a:pt x="927" y="940"/>
                    <a:pt x="915" y="952"/>
                  </a:cubicBezTo>
                  <a:close/>
                  <a:moveTo>
                    <a:pt x="986" y="879"/>
                  </a:moveTo>
                  <a:cubicBezTo>
                    <a:pt x="983" y="876"/>
                    <a:pt x="983" y="876"/>
                    <a:pt x="983" y="876"/>
                  </a:cubicBezTo>
                  <a:cubicBezTo>
                    <a:pt x="994" y="863"/>
                    <a:pt x="1005" y="850"/>
                    <a:pt x="1016" y="838"/>
                  </a:cubicBezTo>
                  <a:cubicBezTo>
                    <a:pt x="1019" y="840"/>
                    <a:pt x="1019" y="840"/>
                    <a:pt x="1019" y="840"/>
                  </a:cubicBezTo>
                  <a:cubicBezTo>
                    <a:pt x="1009" y="853"/>
                    <a:pt x="997" y="866"/>
                    <a:pt x="986" y="879"/>
                  </a:cubicBezTo>
                  <a:close/>
                  <a:moveTo>
                    <a:pt x="1052" y="800"/>
                  </a:moveTo>
                  <a:cubicBezTo>
                    <a:pt x="1048" y="798"/>
                    <a:pt x="1048" y="798"/>
                    <a:pt x="1048" y="798"/>
                  </a:cubicBezTo>
                  <a:cubicBezTo>
                    <a:pt x="1059" y="785"/>
                    <a:pt x="1069" y="771"/>
                    <a:pt x="1079" y="757"/>
                  </a:cubicBezTo>
                  <a:cubicBezTo>
                    <a:pt x="1082" y="760"/>
                    <a:pt x="1082" y="760"/>
                    <a:pt x="1082" y="760"/>
                  </a:cubicBezTo>
                  <a:cubicBezTo>
                    <a:pt x="1072" y="773"/>
                    <a:pt x="1062" y="787"/>
                    <a:pt x="1052" y="800"/>
                  </a:cubicBezTo>
                  <a:close/>
                  <a:moveTo>
                    <a:pt x="1111" y="718"/>
                  </a:moveTo>
                  <a:cubicBezTo>
                    <a:pt x="1108" y="715"/>
                    <a:pt x="1108" y="715"/>
                    <a:pt x="1108" y="715"/>
                  </a:cubicBezTo>
                  <a:cubicBezTo>
                    <a:pt x="1117" y="701"/>
                    <a:pt x="1127" y="687"/>
                    <a:pt x="1135" y="673"/>
                  </a:cubicBezTo>
                  <a:cubicBezTo>
                    <a:pt x="1139" y="675"/>
                    <a:pt x="1139" y="675"/>
                    <a:pt x="1139" y="675"/>
                  </a:cubicBezTo>
                  <a:cubicBezTo>
                    <a:pt x="1130" y="689"/>
                    <a:pt x="1121" y="704"/>
                    <a:pt x="1111" y="718"/>
                  </a:cubicBezTo>
                  <a:close/>
                  <a:moveTo>
                    <a:pt x="1165" y="631"/>
                  </a:moveTo>
                  <a:cubicBezTo>
                    <a:pt x="1161" y="629"/>
                    <a:pt x="1161" y="629"/>
                    <a:pt x="1161" y="629"/>
                  </a:cubicBezTo>
                  <a:cubicBezTo>
                    <a:pt x="1170" y="614"/>
                    <a:pt x="1178" y="599"/>
                    <a:pt x="1186" y="584"/>
                  </a:cubicBezTo>
                  <a:cubicBezTo>
                    <a:pt x="1190" y="586"/>
                    <a:pt x="1190" y="586"/>
                    <a:pt x="1190" y="586"/>
                  </a:cubicBezTo>
                  <a:cubicBezTo>
                    <a:pt x="1182" y="601"/>
                    <a:pt x="1173" y="616"/>
                    <a:pt x="1165" y="631"/>
                  </a:cubicBezTo>
                  <a:close/>
                  <a:moveTo>
                    <a:pt x="1213" y="541"/>
                  </a:moveTo>
                  <a:cubicBezTo>
                    <a:pt x="1209" y="539"/>
                    <a:pt x="1209" y="539"/>
                    <a:pt x="1209" y="539"/>
                  </a:cubicBezTo>
                  <a:cubicBezTo>
                    <a:pt x="1216" y="523"/>
                    <a:pt x="1223" y="508"/>
                    <a:pt x="1230" y="492"/>
                  </a:cubicBezTo>
                  <a:cubicBezTo>
                    <a:pt x="1234" y="494"/>
                    <a:pt x="1234" y="494"/>
                    <a:pt x="1234" y="494"/>
                  </a:cubicBezTo>
                  <a:cubicBezTo>
                    <a:pt x="1227" y="510"/>
                    <a:pt x="1220" y="525"/>
                    <a:pt x="1213" y="541"/>
                  </a:cubicBezTo>
                  <a:close/>
                  <a:moveTo>
                    <a:pt x="1253" y="447"/>
                  </a:moveTo>
                  <a:cubicBezTo>
                    <a:pt x="1249" y="445"/>
                    <a:pt x="1249" y="445"/>
                    <a:pt x="1249" y="445"/>
                  </a:cubicBezTo>
                  <a:cubicBezTo>
                    <a:pt x="1256" y="430"/>
                    <a:pt x="1262" y="413"/>
                    <a:pt x="1267" y="398"/>
                  </a:cubicBezTo>
                  <a:cubicBezTo>
                    <a:pt x="1271" y="399"/>
                    <a:pt x="1271" y="399"/>
                    <a:pt x="1271" y="399"/>
                  </a:cubicBezTo>
                  <a:cubicBezTo>
                    <a:pt x="1266" y="415"/>
                    <a:pt x="1260" y="431"/>
                    <a:pt x="1253" y="447"/>
                  </a:cubicBezTo>
                  <a:close/>
                  <a:moveTo>
                    <a:pt x="1287" y="350"/>
                  </a:moveTo>
                  <a:cubicBezTo>
                    <a:pt x="1283" y="349"/>
                    <a:pt x="1283" y="349"/>
                    <a:pt x="1283" y="349"/>
                  </a:cubicBezTo>
                  <a:cubicBezTo>
                    <a:pt x="1288" y="333"/>
                    <a:pt x="1293" y="317"/>
                    <a:pt x="1298" y="300"/>
                  </a:cubicBezTo>
                  <a:cubicBezTo>
                    <a:pt x="1302" y="301"/>
                    <a:pt x="1302" y="301"/>
                    <a:pt x="1302" y="301"/>
                  </a:cubicBezTo>
                  <a:cubicBezTo>
                    <a:pt x="1297" y="318"/>
                    <a:pt x="1292" y="334"/>
                    <a:pt x="1287" y="350"/>
                  </a:cubicBezTo>
                  <a:close/>
                  <a:moveTo>
                    <a:pt x="1314" y="252"/>
                  </a:moveTo>
                  <a:cubicBezTo>
                    <a:pt x="1310" y="251"/>
                    <a:pt x="1310" y="251"/>
                    <a:pt x="1310" y="251"/>
                  </a:cubicBezTo>
                  <a:cubicBezTo>
                    <a:pt x="1314" y="235"/>
                    <a:pt x="1318" y="218"/>
                    <a:pt x="1321" y="201"/>
                  </a:cubicBezTo>
                  <a:cubicBezTo>
                    <a:pt x="1325" y="202"/>
                    <a:pt x="1325" y="202"/>
                    <a:pt x="1325" y="202"/>
                  </a:cubicBezTo>
                  <a:cubicBezTo>
                    <a:pt x="1322" y="219"/>
                    <a:pt x="1318" y="236"/>
                    <a:pt x="1314" y="252"/>
                  </a:cubicBezTo>
                  <a:close/>
                  <a:moveTo>
                    <a:pt x="1334" y="152"/>
                  </a:moveTo>
                  <a:cubicBezTo>
                    <a:pt x="1330" y="151"/>
                    <a:pt x="1330" y="151"/>
                    <a:pt x="1330" y="151"/>
                  </a:cubicBezTo>
                  <a:cubicBezTo>
                    <a:pt x="1333" y="135"/>
                    <a:pt x="1335" y="118"/>
                    <a:pt x="1337" y="101"/>
                  </a:cubicBezTo>
                  <a:cubicBezTo>
                    <a:pt x="1341" y="102"/>
                    <a:pt x="1341" y="102"/>
                    <a:pt x="1341" y="102"/>
                  </a:cubicBezTo>
                  <a:cubicBezTo>
                    <a:pt x="1339" y="118"/>
                    <a:pt x="1337" y="135"/>
                    <a:pt x="1334" y="152"/>
                  </a:cubicBezTo>
                  <a:close/>
                  <a:moveTo>
                    <a:pt x="1347" y="51"/>
                  </a:moveTo>
                  <a:cubicBezTo>
                    <a:pt x="1342" y="50"/>
                    <a:pt x="1342" y="50"/>
                    <a:pt x="1342" y="50"/>
                  </a:cubicBezTo>
                  <a:cubicBezTo>
                    <a:pt x="1344" y="34"/>
                    <a:pt x="1345" y="17"/>
                    <a:pt x="1346" y="0"/>
                  </a:cubicBezTo>
                  <a:cubicBezTo>
                    <a:pt x="1350" y="0"/>
                    <a:pt x="1350" y="0"/>
                    <a:pt x="1350" y="0"/>
                  </a:cubicBezTo>
                  <a:cubicBezTo>
                    <a:pt x="1349" y="17"/>
                    <a:pt x="1348" y="34"/>
                    <a:pt x="1347"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椭圆 26">
              <a:extLst>
                <a:ext uri="{FF2B5EF4-FFF2-40B4-BE49-F238E27FC236}">
                  <a16:creationId xmlns:a16="http://schemas.microsoft.com/office/drawing/2014/main" id="{A76A809D-966A-380C-89C7-6F69C334B360}"/>
                </a:ext>
              </a:extLst>
            </p:cNvPr>
            <p:cNvSpPr/>
            <p:nvPr/>
          </p:nvSpPr>
          <p:spPr bwMode="auto">
            <a:xfrm>
              <a:off x="5098616" y="2112821"/>
              <a:ext cx="204788" cy="20320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椭圆 27">
              <a:extLst>
                <a:ext uri="{FF2B5EF4-FFF2-40B4-BE49-F238E27FC236}">
                  <a16:creationId xmlns:a16="http://schemas.microsoft.com/office/drawing/2014/main" id="{DD33443E-6284-3992-97CC-435616A0069A}"/>
                </a:ext>
              </a:extLst>
            </p:cNvPr>
            <p:cNvSpPr/>
            <p:nvPr/>
          </p:nvSpPr>
          <p:spPr bwMode="auto">
            <a:xfrm>
              <a:off x="4443268" y="3553097"/>
              <a:ext cx="204788" cy="204788"/>
            </a:xfrm>
            <a:prstGeom prst="ellipse">
              <a:avLst/>
            </a:prstGeom>
            <a:solidFill>
              <a:schemeClr val="accent1">
                <a:lumMod val="75000"/>
                <a:alpha val="92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29" name="椭圆 28">
              <a:extLst>
                <a:ext uri="{FF2B5EF4-FFF2-40B4-BE49-F238E27FC236}">
                  <a16:creationId xmlns:a16="http://schemas.microsoft.com/office/drawing/2014/main" id="{C5AF72E8-E082-C39A-8BE1-5C437D93E8F2}"/>
                </a:ext>
              </a:extLst>
            </p:cNvPr>
            <p:cNvSpPr/>
            <p:nvPr/>
          </p:nvSpPr>
          <p:spPr bwMode="auto">
            <a:xfrm>
              <a:off x="2426447" y="4945315"/>
              <a:ext cx="204788" cy="203200"/>
            </a:xfrm>
            <a:prstGeom prst="ellipse">
              <a:avLst/>
            </a:prstGeom>
            <a:solidFill>
              <a:srgbClr val="004EA2">
                <a:alpha val="92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9" name="矩形 8">
            <a:extLst>
              <a:ext uri="{FF2B5EF4-FFF2-40B4-BE49-F238E27FC236}">
                <a16:creationId xmlns:a16="http://schemas.microsoft.com/office/drawing/2014/main" id="{050CABF0-6FF0-1423-190B-36884E3A88C6}"/>
              </a:ext>
            </a:extLst>
          </p:cNvPr>
          <p:cNvSpPr/>
          <p:nvPr/>
        </p:nvSpPr>
        <p:spPr>
          <a:xfrm>
            <a:off x="829183" y="1290283"/>
            <a:ext cx="401762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rPr>
              <a:t> </a:t>
            </a:r>
          </a:p>
        </p:txBody>
      </p:sp>
      <p:sp>
        <p:nvSpPr>
          <p:cNvPr id="10" name="矩形 9">
            <a:extLst>
              <a:ext uri="{FF2B5EF4-FFF2-40B4-BE49-F238E27FC236}">
                <a16:creationId xmlns:a16="http://schemas.microsoft.com/office/drawing/2014/main" id="{54E10E07-1B79-7D40-B521-FF23402DA362}"/>
              </a:ext>
            </a:extLst>
          </p:cNvPr>
          <p:cNvSpPr/>
          <p:nvPr/>
        </p:nvSpPr>
        <p:spPr>
          <a:xfrm>
            <a:off x="565146" y="2280481"/>
            <a:ext cx="5031141" cy="3364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50000"/>
              </a:lnSpc>
            </a:pPr>
            <a:r>
              <a:rPr lang="en-US"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本项目根据计算机组成原理与系统结构的计算机专业课课程中第五章</a:t>
            </a:r>
            <a:r>
              <a:rPr lang="en-US"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cache</a:t>
            </a:r>
            <a:r>
              <a:rPr lang="zh-CN"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内容及其性质设计出计算</a:t>
            </a:r>
            <a:r>
              <a:rPr lang="en-US"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cache</a:t>
            </a:r>
            <a:r>
              <a:rPr lang="zh-CN"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命中率的小程序，该程序内置了一个具有</a:t>
            </a:r>
            <a:r>
              <a:rPr lang="en-US"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11w</a:t>
            </a:r>
            <a:r>
              <a:rPr lang="zh-CN"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个地址的</a:t>
            </a:r>
            <a:r>
              <a:rPr lang="en-US"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位</a:t>
            </a:r>
            <a:r>
              <a:rPr lang="en-US"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进制数，核心命中程序采用</a:t>
            </a:r>
            <a:r>
              <a:rPr lang="en-US" altLang="zh-CN" sz="1800" dirty="0" err="1">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matlab</a:t>
            </a:r>
            <a:r>
              <a:rPr lang="zh-CN"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书写，通过给定</a:t>
            </a:r>
            <a:r>
              <a:rPr lang="en-US"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cache</a:t>
            </a:r>
            <a:r>
              <a:rPr lang="zh-CN" altLang="zh-CN" sz="18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的参数包括命中率，块大小，组相连度和替换策略的选择来计算对应的命中率，同时给出命中的具体个数以及总的个数</a:t>
            </a:r>
            <a:endParaRPr kumimoji="0" lang="en-US" altLang="zh-CN"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DA6E73BA-BD48-23A2-D2EA-F61311855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31" name="文本框 30">
            <a:extLst>
              <a:ext uri="{FF2B5EF4-FFF2-40B4-BE49-F238E27FC236}">
                <a16:creationId xmlns:a16="http://schemas.microsoft.com/office/drawing/2014/main" id="{55B09BB0-4EDA-76CD-4DB6-7975511058E1}"/>
              </a:ext>
            </a:extLst>
          </p:cNvPr>
          <p:cNvSpPr txBox="1"/>
          <p:nvPr/>
        </p:nvSpPr>
        <p:spPr>
          <a:xfrm>
            <a:off x="998585" y="605651"/>
            <a:ext cx="250888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项目总述</a:t>
            </a:r>
          </a:p>
        </p:txBody>
      </p:sp>
      <p:sp>
        <p:nvSpPr>
          <p:cNvPr id="32" name="矩形 31">
            <a:extLst>
              <a:ext uri="{FF2B5EF4-FFF2-40B4-BE49-F238E27FC236}">
                <a16:creationId xmlns:a16="http://schemas.microsoft.com/office/drawing/2014/main" id="{02E285B7-9F57-C185-F781-8964BFA37D71}"/>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0595ABB7-D360-DE36-56A7-023A313C6B9D}"/>
              </a:ext>
            </a:extLst>
          </p:cNvPr>
          <p:cNvCxnSpPr>
            <a:cxnSpLocks/>
          </p:cNvCxnSpPr>
          <p:nvPr/>
        </p:nvCxnSpPr>
        <p:spPr>
          <a:xfrm>
            <a:off x="660400" y="1129484"/>
            <a:ext cx="8292531"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pic>
        <p:nvPicPr>
          <p:cNvPr id="33" name="图形 32" descr="前引号">
            <a:extLst>
              <a:ext uri="{FF2B5EF4-FFF2-40B4-BE49-F238E27FC236}">
                <a16:creationId xmlns:a16="http://schemas.microsoft.com/office/drawing/2014/main" id="{532AAAC4-FC11-3283-E716-D31D0D2D604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309" y="2184944"/>
            <a:ext cx="723748" cy="723748"/>
          </a:xfrm>
          <a:prstGeom prst="rect">
            <a:avLst/>
          </a:prstGeom>
        </p:spPr>
      </p:pic>
      <p:pic>
        <p:nvPicPr>
          <p:cNvPr id="1026" name="Picture 2">
            <a:extLst>
              <a:ext uri="{FF2B5EF4-FFF2-40B4-BE49-F238E27FC236}">
                <a16:creationId xmlns:a16="http://schemas.microsoft.com/office/drawing/2014/main" id="{7F34AFAF-181F-C9ED-E5A3-B421B40E4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5252" y="1543865"/>
            <a:ext cx="5619890" cy="4474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508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50CABF0-6FF0-1423-190B-36884E3A88C6}"/>
              </a:ext>
            </a:extLst>
          </p:cNvPr>
          <p:cNvSpPr/>
          <p:nvPr/>
        </p:nvSpPr>
        <p:spPr>
          <a:xfrm>
            <a:off x="829183" y="1290283"/>
            <a:ext cx="401762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rPr>
              <a:t> </a:t>
            </a:r>
          </a:p>
        </p:txBody>
      </p:sp>
      <p:pic>
        <p:nvPicPr>
          <p:cNvPr id="30" name="图片 29">
            <a:extLst>
              <a:ext uri="{FF2B5EF4-FFF2-40B4-BE49-F238E27FC236}">
                <a16:creationId xmlns:a16="http://schemas.microsoft.com/office/drawing/2014/main" id="{DA6E73BA-BD48-23A2-D2EA-F61311855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31" name="文本框 30">
            <a:extLst>
              <a:ext uri="{FF2B5EF4-FFF2-40B4-BE49-F238E27FC236}">
                <a16:creationId xmlns:a16="http://schemas.microsoft.com/office/drawing/2014/main" id="{55B09BB0-4EDA-76CD-4DB6-7975511058E1}"/>
              </a:ext>
            </a:extLst>
          </p:cNvPr>
          <p:cNvSpPr txBox="1"/>
          <p:nvPr/>
        </p:nvSpPr>
        <p:spPr>
          <a:xfrm>
            <a:off x="998585" y="605651"/>
            <a:ext cx="371492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体系结构与原理</a:t>
            </a:r>
          </a:p>
        </p:txBody>
      </p:sp>
      <p:sp>
        <p:nvSpPr>
          <p:cNvPr id="32" name="矩形 31">
            <a:extLst>
              <a:ext uri="{FF2B5EF4-FFF2-40B4-BE49-F238E27FC236}">
                <a16:creationId xmlns:a16="http://schemas.microsoft.com/office/drawing/2014/main" id="{02E285B7-9F57-C185-F781-8964BFA37D71}"/>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0595ABB7-D360-DE36-56A7-023A313C6B9D}"/>
              </a:ext>
            </a:extLst>
          </p:cNvPr>
          <p:cNvCxnSpPr>
            <a:cxnSpLocks/>
          </p:cNvCxnSpPr>
          <p:nvPr/>
        </p:nvCxnSpPr>
        <p:spPr>
          <a:xfrm>
            <a:off x="660400" y="1129484"/>
            <a:ext cx="8292531"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pic>
        <p:nvPicPr>
          <p:cNvPr id="4" name="图片 3">
            <a:extLst>
              <a:ext uri="{FF2B5EF4-FFF2-40B4-BE49-F238E27FC236}">
                <a16:creationId xmlns:a16="http://schemas.microsoft.com/office/drawing/2014/main" id="{484EA8AC-879C-8F09-0649-6323A7201CEE}"/>
              </a:ext>
            </a:extLst>
          </p:cNvPr>
          <p:cNvPicPr>
            <a:picLocks noChangeAspect="1"/>
          </p:cNvPicPr>
          <p:nvPr/>
        </p:nvPicPr>
        <p:blipFill>
          <a:blip r:embed="rId3"/>
          <a:stretch>
            <a:fillRect/>
          </a:stretch>
        </p:blipFill>
        <p:spPr>
          <a:xfrm>
            <a:off x="6765037" y="1482846"/>
            <a:ext cx="4203853" cy="1927077"/>
          </a:xfrm>
          <a:prstGeom prst="rect">
            <a:avLst/>
          </a:prstGeom>
        </p:spPr>
      </p:pic>
      <p:pic>
        <p:nvPicPr>
          <p:cNvPr id="2050" name="Picture 2">
            <a:extLst>
              <a:ext uri="{FF2B5EF4-FFF2-40B4-BE49-F238E27FC236}">
                <a16:creationId xmlns:a16="http://schemas.microsoft.com/office/drawing/2014/main" id="{B8C028E8-CD4D-F96E-22B3-84340304E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12" y="1482846"/>
            <a:ext cx="6088198" cy="49264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E030CB-5831-B6C8-570A-5A502FCC9C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3955" y="3946076"/>
            <a:ext cx="4922033" cy="204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29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50CABF0-6FF0-1423-190B-36884E3A88C6}"/>
              </a:ext>
            </a:extLst>
          </p:cNvPr>
          <p:cNvSpPr/>
          <p:nvPr/>
        </p:nvSpPr>
        <p:spPr>
          <a:xfrm>
            <a:off x="829183" y="1290283"/>
            <a:ext cx="401762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rPr>
              <a:t> </a:t>
            </a:r>
          </a:p>
        </p:txBody>
      </p:sp>
      <p:pic>
        <p:nvPicPr>
          <p:cNvPr id="30" name="图片 29">
            <a:extLst>
              <a:ext uri="{FF2B5EF4-FFF2-40B4-BE49-F238E27FC236}">
                <a16:creationId xmlns:a16="http://schemas.microsoft.com/office/drawing/2014/main" id="{DA6E73BA-BD48-23A2-D2EA-F61311855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31" name="文本框 30">
            <a:extLst>
              <a:ext uri="{FF2B5EF4-FFF2-40B4-BE49-F238E27FC236}">
                <a16:creationId xmlns:a16="http://schemas.microsoft.com/office/drawing/2014/main" id="{55B09BB0-4EDA-76CD-4DB6-7975511058E1}"/>
              </a:ext>
            </a:extLst>
          </p:cNvPr>
          <p:cNvSpPr txBox="1"/>
          <p:nvPr/>
        </p:nvSpPr>
        <p:spPr>
          <a:xfrm>
            <a:off x="998585" y="605651"/>
            <a:ext cx="371492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核心代码计算公式</a:t>
            </a:r>
          </a:p>
        </p:txBody>
      </p:sp>
      <p:sp>
        <p:nvSpPr>
          <p:cNvPr id="32" name="矩形 31">
            <a:extLst>
              <a:ext uri="{FF2B5EF4-FFF2-40B4-BE49-F238E27FC236}">
                <a16:creationId xmlns:a16="http://schemas.microsoft.com/office/drawing/2014/main" id="{02E285B7-9F57-C185-F781-8964BFA37D71}"/>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0595ABB7-D360-DE36-56A7-023A313C6B9D}"/>
              </a:ext>
            </a:extLst>
          </p:cNvPr>
          <p:cNvCxnSpPr>
            <a:cxnSpLocks/>
          </p:cNvCxnSpPr>
          <p:nvPr/>
        </p:nvCxnSpPr>
        <p:spPr>
          <a:xfrm>
            <a:off x="660400" y="1129484"/>
            <a:ext cx="8292531"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pic>
        <p:nvPicPr>
          <p:cNvPr id="5" name="图片 4">
            <a:extLst>
              <a:ext uri="{FF2B5EF4-FFF2-40B4-BE49-F238E27FC236}">
                <a16:creationId xmlns:a16="http://schemas.microsoft.com/office/drawing/2014/main" id="{F3858AE6-C837-149F-EC85-7F24590B7110}"/>
              </a:ext>
            </a:extLst>
          </p:cNvPr>
          <p:cNvPicPr>
            <a:picLocks noChangeAspect="1"/>
          </p:cNvPicPr>
          <p:nvPr/>
        </p:nvPicPr>
        <p:blipFill>
          <a:blip r:embed="rId3"/>
          <a:stretch>
            <a:fillRect/>
          </a:stretch>
        </p:blipFill>
        <p:spPr>
          <a:xfrm>
            <a:off x="327665" y="1290284"/>
            <a:ext cx="4017621" cy="1649106"/>
          </a:xfrm>
          <a:prstGeom prst="rect">
            <a:avLst/>
          </a:prstGeom>
        </p:spPr>
      </p:pic>
      <p:pic>
        <p:nvPicPr>
          <p:cNvPr id="5122" name="Picture 2" descr="在这里插入图片描述">
            <a:extLst>
              <a:ext uri="{FF2B5EF4-FFF2-40B4-BE49-F238E27FC236}">
                <a16:creationId xmlns:a16="http://schemas.microsoft.com/office/drawing/2014/main" id="{D23E37DA-45C3-6CBA-96FA-95DAB3977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665" y="1578465"/>
            <a:ext cx="6699477" cy="100239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BD61032-4019-1E40-F57C-5BC633C50EA1}"/>
              </a:ext>
            </a:extLst>
          </p:cNvPr>
          <p:cNvSpPr txBox="1"/>
          <p:nvPr/>
        </p:nvSpPr>
        <p:spPr>
          <a:xfrm>
            <a:off x="847238" y="4488786"/>
            <a:ext cx="10297885" cy="2127634"/>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Cache</a:t>
            </a:r>
            <a:r>
              <a:rPr lang="zh-CN" altLang="en-US" dirty="0">
                <a:latin typeface="微软雅黑" panose="020B0503020204020204" pitchFamily="34" charset="-122"/>
                <a:ea typeface="微软雅黑" panose="020B0503020204020204" pitchFamily="34" charset="-122"/>
              </a:rPr>
              <a:t>替换算法</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(1)直接关联映射情况下直接替换, 因为没得选, 只能替换固定对应的那个line</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(2)关联映射情况下硬件实现算法最近最少使用（LRU）先进先出（FIFO) —— 替换cache中待了最长的block最不常用(Least frequently used) —— 替换</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命中最少的block随机：性能几乎与LRU相同</a:t>
            </a:r>
          </a:p>
        </p:txBody>
      </p:sp>
      <p:pic>
        <p:nvPicPr>
          <p:cNvPr id="12" name="图片 11">
            <a:extLst>
              <a:ext uri="{FF2B5EF4-FFF2-40B4-BE49-F238E27FC236}">
                <a16:creationId xmlns:a16="http://schemas.microsoft.com/office/drawing/2014/main" id="{6787C946-C0EF-4152-852C-60436BEC1C2D}"/>
              </a:ext>
            </a:extLst>
          </p:cNvPr>
          <p:cNvPicPr>
            <a:picLocks noChangeAspect="1"/>
          </p:cNvPicPr>
          <p:nvPr/>
        </p:nvPicPr>
        <p:blipFill>
          <a:blip r:embed="rId5"/>
          <a:stretch>
            <a:fillRect/>
          </a:stretch>
        </p:blipFill>
        <p:spPr>
          <a:xfrm>
            <a:off x="847238" y="3382078"/>
            <a:ext cx="4017621" cy="996516"/>
          </a:xfrm>
          <a:prstGeom prst="rect">
            <a:avLst/>
          </a:prstGeom>
        </p:spPr>
      </p:pic>
      <p:pic>
        <p:nvPicPr>
          <p:cNvPr id="10" name="图片 9">
            <a:extLst>
              <a:ext uri="{FF2B5EF4-FFF2-40B4-BE49-F238E27FC236}">
                <a16:creationId xmlns:a16="http://schemas.microsoft.com/office/drawing/2014/main" id="{5D3A6BA6-F7DE-93F4-0269-2C153529F034}"/>
              </a:ext>
            </a:extLst>
          </p:cNvPr>
          <p:cNvPicPr>
            <a:picLocks noChangeAspect="1"/>
          </p:cNvPicPr>
          <p:nvPr/>
        </p:nvPicPr>
        <p:blipFill>
          <a:blip r:embed="rId6"/>
          <a:stretch>
            <a:fillRect/>
          </a:stretch>
        </p:blipFill>
        <p:spPr>
          <a:xfrm>
            <a:off x="4233625" y="3292251"/>
            <a:ext cx="7943555" cy="1161403"/>
          </a:xfrm>
          <a:prstGeom prst="rect">
            <a:avLst/>
          </a:prstGeom>
        </p:spPr>
      </p:pic>
    </p:spTree>
    <p:extLst>
      <p:ext uri="{BB962C8B-B14F-4D97-AF65-F5344CB8AC3E}">
        <p14:creationId xmlns:p14="http://schemas.microsoft.com/office/powerpoint/2010/main" val="348523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7D325E-2E0A-D3BD-DACE-32DC6E910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1670" y="467053"/>
            <a:ext cx="2490986" cy="461665"/>
          </a:xfrm>
          <a:prstGeom prst="rect">
            <a:avLst/>
          </a:prstGeom>
        </p:spPr>
      </p:pic>
      <p:sp>
        <p:nvSpPr>
          <p:cNvPr id="3" name="文本框 2">
            <a:extLst>
              <a:ext uri="{FF2B5EF4-FFF2-40B4-BE49-F238E27FC236}">
                <a16:creationId xmlns:a16="http://schemas.microsoft.com/office/drawing/2014/main" id="{D0701E06-FD59-B5CF-4F00-FDAF56405EE5}"/>
              </a:ext>
            </a:extLst>
          </p:cNvPr>
          <p:cNvSpPr txBox="1"/>
          <p:nvPr/>
        </p:nvSpPr>
        <p:spPr>
          <a:xfrm>
            <a:off x="843851" y="518565"/>
            <a:ext cx="250888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界面设计</a:t>
            </a:r>
          </a:p>
        </p:txBody>
      </p:sp>
      <p:cxnSp>
        <p:nvCxnSpPr>
          <p:cNvPr id="4" name="直接连接符 3">
            <a:extLst>
              <a:ext uri="{FF2B5EF4-FFF2-40B4-BE49-F238E27FC236}">
                <a16:creationId xmlns:a16="http://schemas.microsoft.com/office/drawing/2014/main" id="{4BDAE74B-478F-ABD6-08E4-B00261919594}"/>
              </a:ext>
            </a:extLst>
          </p:cNvPr>
          <p:cNvCxnSpPr>
            <a:cxnSpLocks/>
          </p:cNvCxnSpPr>
          <p:nvPr/>
        </p:nvCxnSpPr>
        <p:spPr>
          <a:xfrm>
            <a:off x="947057" y="1128871"/>
            <a:ext cx="10608085" cy="613"/>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pic>
        <p:nvPicPr>
          <p:cNvPr id="9" name="图片 8">
            <a:extLst>
              <a:ext uri="{FF2B5EF4-FFF2-40B4-BE49-F238E27FC236}">
                <a16:creationId xmlns:a16="http://schemas.microsoft.com/office/drawing/2014/main" id="{6209D671-D3F3-80EE-D2B6-1632A69765B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504" y="1216744"/>
            <a:ext cx="4813981" cy="3642944"/>
          </a:xfrm>
          <a:prstGeom prst="rect">
            <a:avLst/>
          </a:prstGeom>
          <a:noFill/>
          <a:ln>
            <a:noFill/>
          </a:ln>
        </p:spPr>
      </p:pic>
      <p:pic>
        <p:nvPicPr>
          <p:cNvPr id="10" name="图片 9">
            <a:extLst>
              <a:ext uri="{FF2B5EF4-FFF2-40B4-BE49-F238E27FC236}">
                <a16:creationId xmlns:a16="http://schemas.microsoft.com/office/drawing/2014/main" id="{F38A0EDA-E5C2-5D7F-6F0D-BF9F60A5493F}"/>
              </a:ext>
            </a:extLst>
          </p:cNvPr>
          <p:cNvPicPr>
            <a:picLocks noChangeAspect="1"/>
          </p:cNvPicPr>
          <p:nvPr/>
        </p:nvPicPr>
        <p:blipFill>
          <a:blip r:embed="rId4"/>
          <a:stretch>
            <a:fillRect/>
          </a:stretch>
        </p:blipFill>
        <p:spPr>
          <a:xfrm>
            <a:off x="6096000" y="1189616"/>
            <a:ext cx="4813981" cy="3697199"/>
          </a:xfrm>
          <a:prstGeom prst="rect">
            <a:avLst/>
          </a:prstGeom>
        </p:spPr>
      </p:pic>
      <p:sp>
        <p:nvSpPr>
          <p:cNvPr id="12" name="文本框 11">
            <a:extLst>
              <a:ext uri="{FF2B5EF4-FFF2-40B4-BE49-F238E27FC236}">
                <a16:creationId xmlns:a16="http://schemas.microsoft.com/office/drawing/2014/main" id="{8FF2F61E-9739-6B2B-1296-020447C9C213}"/>
              </a:ext>
            </a:extLst>
          </p:cNvPr>
          <p:cNvSpPr txBox="1"/>
          <p:nvPr/>
        </p:nvSpPr>
        <p:spPr>
          <a:xfrm>
            <a:off x="683305" y="5206745"/>
            <a:ext cx="10322152" cy="1200329"/>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本软件提供外界传输数据接口，用户可以提供</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.txt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文件导入程序，程序可根据用户提供的地址数据进行计算。以及对数据异常的报错处理</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当组相连数为</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cache</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容量为</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时会报错，有界面弹出，但是界面的提示信息存在不美观和部分省略的内容。为美化程序，我对软件的用户界面进行了重新的排版与优化，添加</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svg</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矢量图图标进行运转。</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4689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50CABF0-6FF0-1423-190B-36884E3A88C6}"/>
              </a:ext>
            </a:extLst>
          </p:cNvPr>
          <p:cNvSpPr/>
          <p:nvPr/>
        </p:nvSpPr>
        <p:spPr>
          <a:xfrm>
            <a:off x="829183" y="1290283"/>
            <a:ext cx="401762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rPr>
              <a:t> </a:t>
            </a:r>
          </a:p>
        </p:txBody>
      </p:sp>
      <p:pic>
        <p:nvPicPr>
          <p:cNvPr id="30" name="图片 29">
            <a:extLst>
              <a:ext uri="{FF2B5EF4-FFF2-40B4-BE49-F238E27FC236}">
                <a16:creationId xmlns:a16="http://schemas.microsoft.com/office/drawing/2014/main" id="{DA6E73BA-BD48-23A2-D2EA-F61311855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1116" y="667206"/>
            <a:ext cx="2490986" cy="461665"/>
          </a:xfrm>
          <a:prstGeom prst="rect">
            <a:avLst/>
          </a:prstGeom>
        </p:spPr>
      </p:pic>
      <p:sp>
        <p:nvSpPr>
          <p:cNvPr id="31" name="文本框 30">
            <a:extLst>
              <a:ext uri="{FF2B5EF4-FFF2-40B4-BE49-F238E27FC236}">
                <a16:creationId xmlns:a16="http://schemas.microsoft.com/office/drawing/2014/main" id="{55B09BB0-4EDA-76CD-4DB6-7975511058E1}"/>
              </a:ext>
            </a:extLst>
          </p:cNvPr>
          <p:cNvSpPr txBox="1"/>
          <p:nvPr/>
        </p:nvSpPr>
        <p:spPr>
          <a:xfrm>
            <a:off x="998585" y="605651"/>
            <a:ext cx="371492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体系结构与原理</a:t>
            </a:r>
          </a:p>
        </p:txBody>
      </p:sp>
      <p:sp>
        <p:nvSpPr>
          <p:cNvPr id="32" name="矩形 31">
            <a:extLst>
              <a:ext uri="{FF2B5EF4-FFF2-40B4-BE49-F238E27FC236}">
                <a16:creationId xmlns:a16="http://schemas.microsoft.com/office/drawing/2014/main" id="{02E285B7-9F57-C185-F781-8964BFA37D71}"/>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0595ABB7-D360-DE36-56A7-023A313C6B9D}"/>
              </a:ext>
            </a:extLst>
          </p:cNvPr>
          <p:cNvCxnSpPr>
            <a:cxnSpLocks/>
          </p:cNvCxnSpPr>
          <p:nvPr/>
        </p:nvCxnSpPr>
        <p:spPr>
          <a:xfrm>
            <a:off x="660400" y="1129484"/>
            <a:ext cx="8292531"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sp>
        <p:nvSpPr>
          <p:cNvPr id="6" name="文本框 5">
            <a:extLst>
              <a:ext uri="{FF2B5EF4-FFF2-40B4-BE49-F238E27FC236}">
                <a16:creationId xmlns:a16="http://schemas.microsoft.com/office/drawing/2014/main" id="{CFA6E246-EA50-F674-9BD4-C9D4718BAB8E}"/>
              </a:ext>
            </a:extLst>
          </p:cNvPr>
          <p:cNvSpPr txBox="1"/>
          <p:nvPr/>
        </p:nvSpPr>
        <p:spPr>
          <a:xfrm>
            <a:off x="426929" y="1409623"/>
            <a:ext cx="4558994" cy="2031325"/>
          </a:xfrm>
          <a:prstGeom prst="rect">
            <a:avLst/>
          </a:prstGeom>
          <a:noFill/>
        </p:spPr>
        <p:txBody>
          <a:bodyPr wrap="square">
            <a:spAutoFit/>
          </a:bodyPr>
          <a:lstStyle/>
          <a:p>
            <a:pPr indent="266700" algn="just"/>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本程序也存在一定的局限性，比如运行的时间较长，但是这是因为提供的地址数量较多，在画图上，本程序不能按照使用者提供的数据进行画图，但是也是因为使用数据存在数据量大的原因，这些</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bug</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会在程序的后续版本中进行修复。还有一些异常处理情况，也会随着</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的到来而逐渐改进。</a:t>
            </a:r>
          </a:p>
        </p:txBody>
      </p:sp>
      <p:pic>
        <p:nvPicPr>
          <p:cNvPr id="8" name="图片 7">
            <a:extLst>
              <a:ext uri="{FF2B5EF4-FFF2-40B4-BE49-F238E27FC236}">
                <a16:creationId xmlns:a16="http://schemas.microsoft.com/office/drawing/2014/main" id="{D0988293-4899-7518-EC44-9AD6F3980AE9}"/>
              </a:ext>
            </a:extLst>
          </p:cNvPr>
          <p:cNvPicPr>
            <a:picLocks noChangeAspect="1"/>
          </p:cNvPicPr>
          <p:nvPr/>
        </p:nvPicPr>
        <p:blipFill>
          <a:blip r:embed="rId3"/>
          <a:stretch>
            <a:fillRect/>
          </a:stretch>
        </p:blipFill>
        <p:spPr>
          <a:xfrm>
            <a:off x="5125041" y="1225021"/>
            <a:ext cx="7066959" cy="5512432"/>
          </a:xfrm>
          <a:prstGeom prst="rect">
            <a:avLst/>
          </a:prstGeom>
        </p:spPr>
      </p:pic>
      <p:pic>
        <p:nvPicPr>
          <p:cNvPr id="11" name="图片 10">
            <a:extLst>
              <a:ext uri="{FF2B5EF4-FFF2-40B4-BE49-F238E27FC236}">
                <a16:creationId xmlns:a16="http://schemas.microsoft.com/office/drawing/2014/main" id="{F49CB157-2AEB-CE3C-D487-8D0E06301AA5}"/>
              </a:ext>
            </a:extLst>
          </p:cNvPr>
          <p:cNvPicPr>
            <a:picLocks noChangeAspect="1"/>
          </p:cNvPicPr>
          <p:nvPr/>
        </p:nvPicPr>
        <p:blipFill>
          <a:blip r:embed="rId4"/>
          <a:stretch>
            <a:fillRect/>
          </a:stretch>
        </p:blipFill>
        <p:spPr>
          <a:xfrm>
            <a:off x="660400" y="3831786"/>
            <a:ext cx="3766457" cy="1572742"/>
          </a:xfrm>
          <a:prstGeom prst="rect">
            <a:avLst/>
          </a:prstGeom>
        </p:spPr>
      </p:pic>
      <p:pic>
        <p:nvPicPr>
          <p:cNvPr id="13" name="图片 12">
            <a:extLst>
              <a:ext uri="{FF2B5EF4-FFF2-40B4-BE49-F238E27FC236}">
                <a16:creationId xmlns:a16="http://schemas.microsoft.com/office/drawing/2014/main" id="{AACFF405-693F-5A9F-0A48-0F9FBA808896}"/>
              </a:ext>
            </a:extLst>
          </p:cNvPr>
          <p:cNvPicPr>
            <a:picLocks noChangeAspect="1"/>
          </p:cNvPicPr>
          <p:nvPr/>
        </p:nvPicPr>
        <p:blipFill>
          <a:blip r:embed="rId5"/>
          <a:stretch>
            <a:fillRect/>
          </a:stretch>
        </p:blipFill>
        <p:spPr>
          <a:xfrm>
            <a:off x="704249" y="5342927"/>
            <a:ext cx="3678758" cy="1432397"/>
          </a:xfrm>
          <a:prstGeom prst="rect">
            <a:avLst/>
          </a:prstGeom>
        </p:spPr>
      </p:pic>
    </p:spTree>
    <p:extLst>
      <p:ext uri="{BB962C8B-B14F-4D97-AF65-F5344CB8AC3E}">
        <p14:creationId xmlns:p14="http://schemas.microsoft.com/office/powerpoint/2010/main" val="2155403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50CABF0-6FF0-1423-190B-36884E3A88C6}"/>
              </a:ext>
            </a:extLst>
          </p:cNvPr>
          <p:cNvSpPr/>
          <p:nvPr/>
        </p:nvSpPr>
        <p:spPr>
          <a:xfrm>
            <a:off x="829183" y="1290283"/>
            <a:ext cx="401762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rPr>
              <a:t> </a:t>
            </a:r>
          </a:p>
        </p:txBody>
      </p:sp>
      <p:pic>
        <p:nvPicPr>
          <p:cNvPr id="30" name="图片 29">
            <a:extLst>
              <a:ext uri="{FF2B5EF4-FFF2-40B4-BE49-F238E27FC236}">
                <a16:creationId xmlns:a16="http://schemas.microsoft.com/office/drawing/2014/main" id="{DA6E73BA-BD48-23A2-D2EA-F61311855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31" name="文本框 30">
            <a:extLst>
              <a:ext uri="{FF2B5EF4-FFF2-40B4-BE49-F238E27FC236}">
                <a16:creationId xmlns:a16="http://schemas.microsoft.com/office/drawing/2014/main" id="{55B09BB0-4EDA-76CD-4DB6-7975511058E1}"/>
              </a:ext>
            </a:extLst>
          </p:cNvPr>
          <p:cNvSpPr txBox="1"/>
          <p:nvPr/>
        </p:nvSpPr>
        <p:spPr>
          <a:xfrm>
            <a:off x="998585" y="605651"/>
            <a:ext cx="371492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数据异常处理</a:t>
            </a:r>
          </a:p>
        </p:txBody>
      </p:sp>
      <p:sp>
        <p:nvSpPr>
          <p:cNvPr id="32" name="矩形 31">
            <a:extLst>
              <a:ext uri="{FF2B5EF4-FFF2-40B4-BE49-F238E27FC236}">
                <a16:creationId xmlns:a16="http://schemas.microsoft.com/office/drawing/2014/main" id="{02E285B7-9F57-C185-F781-8964BFA37D71}"/>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0595ABB7-D360-DE36-56A7-023A313C6B9D}"/>
              </a:ext>
            </a:extLst>
          </p:cNvPr>
          <p:cNvCxnSpPr>
            <a:cxnSpLocks/>
          </p:cNvCxnSpPr>
          <p:nvPr/>
        </p:nvCxnSpPr>
        <p:spPr>
          <a:xfrm>
            <a:off x="660400" y="1129484"/>
            <a:ext cx="8292531"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pic>
        <p:nvPicPr>
          <p:cNvPr id="5" name="图片 4">
            <a:extLst>
              <a:ext uri="{FF2B5EF4-FFF2-40B4-BE49-F238E27FC236}">
                <a16:creationId xmlns:a16="http://schemas.microsoft.com/office/drawing/2014/main" id="{E0A65E9A-D88F-A209-ECD3-AABC3ADE2E48}"/>
              </a:ext>
            </a:extLst>
          </p:cNvPr>
          <p:cNvPicPr>
            <a:picLocks noChangeAspect="1"/>
          </p:cNvPicPr>
          <p:nvPr/>
        </p:nvPicPr>
        <p:blipFill>
          <a:blip r:embed="rId3"/>
          <a:stretch>
            <a:fillRect/>
          </a:stretch>
        </p:blipFill>
        <p:spPr>
          <a:xfrm>
            <a:off x="829183" y="1582670"/>
            <a:ext cx="2527430" cy="1085906"/>
          </a:xfrm>
          <a:prstGeom prst="rect">
            <a:avLst/>
          </a:prstGeom>
        </p:spPr>
      </p:pic>
      <p:pic>
        <p:nvPicPr>
          <p:cNvPr id="7" name="图片 6">
            <a:extLst>
              <a:ext uri="{FF2B5EF4-FFF2-40B4-BE49-F238E27FC236}">
                <a16:creationId xmlns:a16="http://schemas.microsoft.com/office/drawing/2014/main" id="{4A6FDD8F-85CC-4D42-9DA4-E396E584E1C4}"/>
              </a:ext>
            </a:extLst>
          </p:cNvPr>
          <p:cNvPicPr>
            <a:picLocks noChangeAspect="1"/>
          </p:cNvPicPr>
          <p:nvPr/>
        </p:nvPicPr>
        <p:blipFill>
          <a:blip r:embed="rId4"/>
          <a:stretch>
            <a:fillRect/>
          </a:stretch>
        </p:blipFill>
        <p:spPr>
          <a:xfrm>
            <a:off x="3964687" y="1460246"/>
            <a:ext cx="7398130" cy="1422473"/>
          </a:xfrm>
          <a:prstGeom prst="rect">
            <a:avLst/>
          </a:prstGeom>
        </p:spPr>
      </p:pic>
      <p:pic>
        <p:nvPicPr>
          <p:cNvPr id="10" name="图片 9">
            <a:extLst>
              <a:ext uri="{FF2B5EF4-FFF2-40B4-BE49-F238E27FC236}">
                <a16:creationId xmlns:a16="http://schemas.microsoft.com/office/drawing/2014/main" id="{BEA36A75-242E-802B-685E-740EF432327A}"/>
              </a:ext>
            </a:extLst>
          </p:cNvPr>
          <p:cNvPicPr>
            <a:picLocks noChangeAspect="1"/>
          </p:cNvPicPr>
          <p:nvPr/>
        </p:nvPicPr>
        <p:blipFill>
          <a:blip r:embed="rId5"/>
          <a:stretch>
            <a:fillRect/>
          </a:stretch>
        </p:blipFill>
        <p:spPr>
          <a:xfrm>
            <a:off x="4713514" y="3052682"/>
            <a:ext cx="6811377" cy="3583068"/>
          </a:xfrm>
          <a:prstGeom prst="rect">
            <a:avLst/>
          </a:prstGeom>
        </p:spPr>
      </p:pic>
      <p:sp>
        <p:nvSpPr>
          <p:cNvPr id="11" name="文本框 10">
            <a:extLst>
              <a:ext uri="{FF2B5EF4-FFF2-40B4-BE49-F238E27FC236}">
                <a16:creationId xmlns:a16="http://schemas.microsoft.com/office/drawing/2014/main" id="{749E8517-D5BE-C379-F4D4-8C6847F54B72}"/>
              </a:ext>
            </a:extLst>
          </p:cNvPr>
          <p:cNvSpPr txBox="1"/>
          <p:nvPr/>
        </p:nvSpPr>
        <p:spPr>
          <a:xfrm>
            <a:off x="465347" y="3401025"/>
            <a:ext cx="3692996" cy="295189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软件整体采用</a:t>
            </a:r>
            <a:r>
              <a:rPr lang="en-US" altLang="zh-CN" dirty="0" err="1">
                <a:latin typeface="微软雅黑" panose="020B0503020204020204" pitchFamily="34" charset="-122"/>
                <a:ea typeface="微软雅黑" panose="020B0503020204020204" pitchFamily="34" charset="-122"/>
              </a:rPr>
              <a:t>matlab</a:t>
            </a:r>
            <a:r>
              <a:rPr lang="en-US" altLang="zh-CN" dirty="0">
                <a:latin typeface="微软雅黑" panose="020B0503020204020204" pitchFamily="34" charset="-122"/>
                <a:ea typeface="微软雅黑" panose="020B0503020204020204" pitchFamily="34" charset="-122"/>
              </a:rPr>
              <a:t> APP designer</a:t>
            </a:r>
            <a:r>
              <a:rPr lang="zh-CN" altLang="en-US" dirty="0">
                <a:latin typeface="微软雅黑" panose="020B0503020204020204" pitchFamily="34" charset="-122"/>
                <a:ea typeface="微软雅黑" panose="020B0503020204020204" pitchFamily="34" charset="-122"/>
              </a:rPr>
              <a:t>设计，面向对象设计，</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大部分组件直接调用组件库，修改参数配置以及设置回调函数即可，相对于用</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java</a:t>
            </a:r>
            <a:r>
              <a:rPr lang="zh-CN" altLang="en-US" dirty="0">
                <a:latin typeface="微软雅黑" panose="020B0503020204020204" pitchFamily="34" charset="-122"/>
                <a:ea typeface="微软雅黑" panose="020B0503020204020204" pitchFamily="34" charset="-122"/>
              </a:rPr>
              <a:t>开发工具具有更直观，但是代码执行效率较低，计算时间往往在</a:t>
            </a:r>
            <a:r>
              <a:rPr lang="en-US" altLang="zh-CN" dirty="0">
                <a:latin typeface="微软雅黑" panose="020B0503020204020204" pitchFamily="34" charset="-122"/>
                <a:ea typeface="微软雅黑" panose="020B0503020204020204" pitchFamily="34" charset="-122"/>
              </a:rPr>
              <a:t>2s</a:t>
            </a:r>
            <a:r>
              <a:rPr lang="zh-CN" altLang="en-US" dirty="0">
                <a:latin typeface="微软雅黑" panose="020B0503020204020204" pitchFamily="34" charset="-122"/>
                <a:ea typeface="微软雅黑" panose="020B0503020204020204" pitchFamily="34" charset="-122"/>
              </a:rPr>
              <a:t>左右。</a:t>
            </a:r>
          </a:p>
        </p:txBody>
      </p:sp>
    </p:spTree>
    <p:extLst>
      <p:ext uri="{BB962C8B-B14F-4D97-AF65-F5344CB8AC3E}">
        <p14:creationId xmlns:p14="http://schemas.microsoft.com/office/powerpoint/2010/main" val="215075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50CABF0-6FF0-1423-190B-36884E3A88C6}"/>
              </a:ext>
            </a:extLst>
          </p:cNvPr>
          <p:cNvSpPr/>
          <p:nvPr/>
        </p:nvSpPr>
        <p:spPr>
          <a:xfrm>
            <a:off x="829183" y="1290283"/>
            <a:ext cx="401762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buSzPct val="25000"/>
            </a:pPr>
            <a:r>
              <a:rPr lang="zh-CN" altLang="en-US" sz="3200" b="1" dirty="0">
                <a:solidFill>
                  <a:schemeClr val="tx1"/>
                </a:solidFill>
                <a:latin typeface="微软雅黑" panose="020B0503020204020204" pitchFamily="34" charset="-122"/>
                <a:ea typeface="微软雅黑" panose="020B0503020204020204" pitchFamily="34" charset="-122"/>
              </a:rPr>
              <a:t> </a:t>
            </a:r>
          </a:p>
        </p:txBody>
      </p:sp>
      <p:pic>
        <p:nvPicPr>
          <p:cNvPr id="30" name="图片 29">
            <a:extLst>
              <a:ext uri="{FF2B5EF4-FFF2-40B4-BE49-F238E27FC236}">
                <a16:creationId xmlns:a16="http://schemas.microsoft.com/office/drawing/2014/main" id="{DA6E73BA-BD48-23A2-D2EA-F61311855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56" y="636429"/>
            <a:ext cx="2490986" cy="461665"/>
          </a:xfrm>
          <a:prstGeom prst="rect">
            <a:avLst/>
          </a:prstGeom>
        </p:spPr>
      </p:pic>
      <p:sp>
        <p:nvSpPr>
          <p:cNvPr id="31" name="文本框 30">
            <a:extLst>
              <a:ext uri="{FF2B5EF4-FFF2-40B4-BE49-F238E27FC236}">
                <a16:creationId xmlns:a16="http://schemas.microsoft.com/office/drawing/2014/main" id="{55B09BB0-4EDA-76CD-4DB6-7975511058E1}"/>
              </a:ext>
            </a:extLst>
          </p:cNvPr>
          <p:cNvSpPr txBox="1"/>
          <p:nvPr/>
        </p:nvSpPr>
        <p:spPr>
          <a:xfrm>
            <a:off x="998585" y="605651"/>
            <a:ext cx="3714929" cy="523220"/>
          </a:xfrm>
          <a:prstGeom prst="rect">
            <a:avLst/>
          </a:prstGeom>
          <a:noFill/>
        </p:spPr>
        <p:txBody>
          <a:bodyPr wrap="square">
            <a:spAutoFit/>
          </a:bodyPr>
          <a:lstStyle/>
          <a:p>
            <a:r>
              <a:rPr lang="zh-CN" altLang="en-US" sz="2800" b="1" dirty="0">
                <a:solidFill>
                  <a:srgbClr val="004EA2"/>
                </a:solidFill>
                <a:latin typeface="微软雅黑" panose="020B0503020204020204" pitchFamily="34" charset="-122"/>
                <a:ea typeface="微软雅黑" panose="020B0503020204020204" pitchFamily="34" charset="-122"/>
              </a:rPr>
              <a:t>替换策略与测试</a:t>
            </a:r>
          </a:p>
        </p:txBody>
      </p:sp>
      <p:sp>
        <p:nvSpPr>
          <p:cNvPr id="32" name="矩形 31">
            <a:extLst>
              <a:ext uri="{FF2B5EF4-FFF2-40B4-BE49-F238E27FC236}">
                <a16:creationId xmlns:a16="http://schemas.microsoft.com/office/drawing/2014/main" id="{02E285B7-9F57-C185-F781-8964BFA37D71}"/>
              </a:ext>
            </a:extLst>
          </p:cNvPr>
          <p:cNvSpPr/>
          <p:nvPr/>
        </p:nvSpPr>
        <p:spPr>
          <a:xfrm flipH="1">
            <a:off x="939648" y="700574"/>
            <a:ext cx="58937" cy="33337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0595ABB7-D360-DE36-56A7-023A313C6B9D}"/>
              </a:ext>
            </a:extLst>
          </p:cNvPr>
          <p:cNvCxnSpPr>
            <a:cxnSpLocks/>
          </p:cNvCxnSpPr>
          <p:nvPr/>
        </p:nvCxnSpPr>
        <p:spPr>
          <a:xfrm>
            <a:off x="660400" y="1129484"/>
            <a:ext cx="8292531" cy="0"/>
          </a:xfrm>
          <a:prstGeom prst="line">
            <a:avLst/>
          </a:prstGeom>
          <a:ln w="15875">
            <a:solidFill>
              <a:srgbClr val="004EA2"/>
            </a:solidFill>
          </a:ln>
        </p:spPr>
        <p:style>
          <a:lnRef idx="3">
            <a:schemeClr val="accent1"/>
          </a:lnRef>
          <a:fillRef idx="0">
            <a:schemeClr val="accent1"/>
          </a:fillRef>
          <a:effectRef idx="2">
            <a:schemeClr val="accent1"/>
          </a:effectRef>
          <a:fontRef idx="minor">
            <a:schemeClr val="tx1"/>
          </a:fontRef>
        </p:style>
      </p:cxnSp>
      <p:pic>
        <p:nvPicPr>
          <p:cNvPr id="5" name="图片 4">
            <a:extLst>
              <a:ext uri="{FF2B5EF4-FFF2-40B4-BE49-F238E27FC236}">
                <a16:creationId xmlns:a16="http://schemas.microsoft.com/office/drawing/2014/main" id="{664349F6-754A-39F6-449C-D598DB8E1606}"/>
              </a:ext>
            </a:extLst>
          </p:cNvPr>
          <p:cNvPicPr>
            <a:picLocks noChangeAspect="1"/>
          </p:cNvPicPr>
          <p:nvPr/>
        </p:nvPicPr>
        <p:blipFill>
          <a:blip r:embed="rId3"/>
          <a:stretch>
            <a:fillRect/>
          </a:stretch>
        </p:blipFill>
        <p:spPr>
          <a:xfrm>
            <a:off x="1480457" y="1272753"/>
            <a:ext cx="4974184" cy="1311976"/>
          </a:xfrm>
          <a:prstGeom prst="rect">
            <a:avLst/>
          </a:prstGeom>
        </p:spPr>
      </p:pic>
      <p:pic>
        <p:nvPicPr>
          <p:cNvPr id="7" name="图片 6">
            <a:extLst>
              <a:ext uri="{FF2B5EF4-FFF2-40B4-BE49-F238E27FC236}">
                <a16:creationId xmlns:a16="http://schemas.microsoft.com/office/drawing/2014/main" id="{3FFA5C8D-7039-2B16-2FA6-D6676FACF96F}"/>
              </a:ext>
            </a:extLst>
          </p:cNvPr>
          <p:cNvPicPr>
            <a:picLocks noChangeAspect="1"/>
          </p:cNvPicPr>
          <p:nvPr/>
        </p:nvPicPr>
        <p:blipFill>
          <a:blip r:embed="rId4"/>
          <a:stretch>
            <a:fillRect/>
          </a:stretch>
        </p:blipFill>
        <p:spPr>
          <a:xfrm>
            <a:off x="1480457" y="2602259"/>
            <a:ext cx="4711126" cy="2236885"/>
          </a:xfrm>
          <a:prstGeom prst="rect">
            <a:avLst/>
          </a:prstGeom>
        </p:spPr>
      </p:pic>
      <p:pic>
        <p:nvPicPr>
          <p:cNvPr id="10" name="图片 9">
            <a:extLst>
              <a:ext uri="{FF2B5EF4-FFF2-40B4-BE49-F238E27FC236}">
                <a16:creationId xmlns:a16="http://schemas.microsoft.com/office/drawing/2014/main" id="{2B8F8884-26DE-C728-121F-7C3E71878189}"/>
              </a:ext>
            </a:extLst>
          </p:cNvPr>
          <p:cNvPicPr>
            <a:picLocks noChangeAspect="1"/>
          </p:cNvPicPr>
          <p:nvPr/>
        </p:nvPicPr>
        <p:blipFill>
          <a:blip r:embed="rId5"/>
          <a:stretch>
            <a:fillRect/>
          </a:stretch>
        </p:blipFill>
        <p:spPr>
          <a:xfrm>
            <a:off x="1480457" y="4856674"/>
            <a:ext cx="4501654" cy="1531754"/>
          </a:xfrm>
          <a:prstGeom prst="rect">
            <a:avLst/>
          </a:prstGeom>
        </p:spPr>
      </p:pic>
      <p:sp>
        <p:nvSpPr>
          <p:cNvPr id="11" name="文本框 10">
            <a:extLst>
              <a:ext uri="{FF2B5EF4-FFF2-40B4-BE49-F238E27FC236}">
                <a16:creationId xmlns:a16="http://schemas.microsoft.com/office/drawing/2014/main" id="{92EE2EA4-5838-FE6C-0D6F-2C4380DC2183}"/>
              </a:ext>
            </a:extLst>
          </p:cNvPr>
          <p:cNvSpPr txBox="1"/>
          <p:nvPr/>
        </p:nvSpPr>
        <p:spPr>
          <a:xfrm>
            <a:off x="457254" y="1551892"/>
            <a:ext cx="743857" cy="646331"/>
          </a:xfrm>
          <a:prstGeom prst="rect">
            <a:avLst/>
          </a:prstGeom>
          <a:noFill/>
        </p:spPr>
        <p:txBody>
          <a:bodyPr wrap="square" rtlCol="0">
            <a:spAutoFit/>
          </a:bodyPr>
          <a:lstStyle/>
          <a:p>
            <a:r>
              <a:rPr lang="zh-CN" altLang="en-US" dirty="0"/>
              <a:t>随机替换</a:t>
            </a:r>
          </a:p>
        </p:txBody>
      </p:sp>
      <p:sp>
        <p:nvSpPr>
          <p:cNvPr id="12" name="文本框 11">
            <a:extLst>
              <a:ext uri="{FF2B5EF4-FFF2-40B4-BE49-F238E27FC236}">
                <a16:creationId xmlns:a16="http://schemas.microsoft.com/office/drawing/2014/main" id="{B8F2DBB5-E550-9538-11FE-D449393E0AA5}"/>
              </a:ext>
            </a:extLst>
          </p:cNvPr>
          <p:cNvSpPr txBox="1"/>
          <p:nvPr/>
        </p:nvSpPr>
        <p:spPr>
          <a:xfrm>
            <a:off x="539679" y="3418114"/>
            <a:ext cx="579005" cy="369332"/>
          </a:xfrm>
          <a:prstGeom prst="rect">
            <a:avLst/>
          </a:prstGeom>
          <a:noFill/>
        </p:spPr>
        <p:txBody>
          <a:bodyPr wrap="square" rtlCol="0">
            <a:spAutoFit/>
          </a:bodyPr>
          <a:lstStyle/>
          <a:p>
            <a:r>
              <a:rPr lang="en-US" altLang="zh-CN" dirty="0"/>
              <a:t>LRU</a:t>
            </a:r>
            <a:endParaRPr lang="zh-CN" altLang="en-US" dirty="0"/>
          </a:p>
        </p:txBody>
      </p:sp>
      <p:sp>
        <p:nvSpPr>
          <p:cNvPr id="13" name="文本框 12">
            <a:extLst>
              <a:ext uri="{FF2B5EF4-FFF2-40B4-BE49-F238E27FC236}">
                <a16:creationId xmlns:a16="http://schemas.microsoft.com/office/drawing/2014/main" id="{5F2734E1-3D5D-564E-2A6D-D56D7527159F}"/>
              </a:ext>
            </a:extLst>
          </p:cNvPr>
          <p:cNvSpPr txBox="1"/>
          <p:nvPr/>
        </p:nvSpPr>
        <p:spPr>
          <a:xfrm>
            <a:off x="539679" y="5214257"/>
            <a:ext cx="638316" cy="369332"/>
          </a:xfrm>
          <a:prstGeom prst="rect">
            <a:avLst/>
          </a:prstGeom>
          <a:noFill/>
        </p:spPr>
        <p:txBody>
          <a:bodyPr wrap="none" rtlCol="0">
            <a:spAutoFit/>
          </a:bodyPr>
          <a:lstStyle/>
          <a:p>
            <a:r>
              <a:rPr lang="en-US" altLang="zh-CN" dirty="0"/>
              <a:t>FIFO</a:t>
            </a:r>
            <a:endParaRPr lang="zh-CN" altLang="en-US" dirty="0"/>
          </a:p>
        </p:txBody>
      </p:sp>
      <p:graphicFrame>
        <p:nvGraphicFramePr>
          <p:cNvPr id="14" name="表格 13">
            <a:extLst>
              <a:ext uri="{FF2B5EF4-FFF2-40B4-BE49-F238E27FC236}">
                <a16:creationId xmlns:a16="http://schemas.microsoft.com/office/drawing/2014/main" id="{F7D4C562-1680-7DC2-9E38-EC25C91BC035}"/>
              </a:ext>
            </a:extLst>
          </p:cNvPr>
          <p:cNvGraphicFramePr>
            <a:graphicFrameLocks noGrp="1"/>
          </p:cNvGraphicFramePr>
          <p:nvPr>
            <p:extLst>
              <p:ext uri="{D42A27DB-BD31-4B8C-83A1-F6EECF244321}">
                <p14:modId xmlns:p14="http://schemas.microsoft.com/office/powerpoint/2010/main" val="1858675408"/>
              </p:ext>
            </p:extLst>
          </p:nvPr>
        </p:nvGraphicFramePr>
        <p:xfrm>
          <a:off x="6659038" y="1582670"/>
          <a:ext cx="4587786" cy="833538"/>
        </p:xfrm>
        <a:graphic>
          <a:graphicData uri="http://schemas.openxmlformats.org/drawingml/2006/table">
            <a:tbl>
              <a:tblPr>
                <a:tableStyleId>{5C22544A-7EE6-4342-B048-85BDC9FD1C3A}</a:tableStyleId>
              </a:tblPr>
              <a:tblGrid>
                <a:gridCol w="1419864">
                  <a:extLst>
                    <a:ext uri="{9D8B030D-6E8A-4147-A177-3AD203B41FA5}">
                      <a16:colId xmlns:a16="http://schemas.microsoft.com/office/drawing/2014/main" val="4050318481"/>
                    </a:ext>
                  </a:extLst>
                </a:gridCol>
                <a:gridCol w="1055974">
                  <a:extLst>
                    <a:ext uri="{9D8B030D-6E8A-4147-A177-3AD203B41FA5}">
                      <a16:colId xmlns:a16="http://schemas.microsoft.com/office/drawing/2014/main" val="3047482426"/>
                    </a:ext>
                  </a:extLst>
                </a:gridCol>
                <a:gridCol w="1055974">
                  <a:extLst>
                    <a:ext uri="{9D8B030D-6E8A-4147-A177-3AD203B41FA5}">
                      <a16:colId xmlns:a16="http://schemas.microsoft.com/office/drawing/2014/main" val="1594788426"/>
                    </a:ext>
                  </a:extLst>
                </a:gridCol>
                <a:gridCol w="1055974">
                  <a:extLst>
                    <a:ext uri="{9D8B030D-6E8A-4147-A177-3AD203B41FA5}">
                      <a16:colId xmlns:a16="http://schemas.microsoft.com/office/drawing/2014/main" val="1686895839"/>
                    </a:ext>
                  </a:extLst>
                </a:gridCol>
              </a:tblGrid>
              <a:tr h="416769">
                <a:tc>
                  <a:txBody>
                    <a:bodyPr/>
                    <a:lstStyle/>
                    <a:p>
                      <a:pPr algn="ctr"/>
                      <a:r>
                        <a:rPr lang="zh-CN" sz="2000" kern="100" dirty="0">
                          <a:effectLst/>
                        </a:rPr>
                        <a:t>替换策略</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000" kern="100">
                          <a:effectLst/>
                        </a:rPr>
                        <a:t>随机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FIFO</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LRU</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7612356"/>
                  </a:ext>
                </a:extLst>
              </a:tr>
              <a:tr h="416769">
                <a:tc>
                  <a:txBody>
                    <a:bodyPr/>
                    <a:lstStyle/>
                    <a:p>
                      <a:pPr algn="ctr"/>
                      <a:r>
                        <a:rPr lang="zh-CN" sz="2000" kern="100">
                          <a:effectLst/>
                        </a:rPr>
                        <a:t>命中率</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0.7564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0.7689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0.6168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2877956"/>
                  </a:ext>
                </a:extLst>
              </a:tr>
            </a:tbl>
          </a:graphicData>
        </a:graphic>
      </p:graphicFrame>
      <p:graphicFrame>
        <p:nvGraphicFramePr>
          <p:cNvPr id="15" name="表格 14">
            <a:extLst>
              <a:ext uri="{FF2B5EF4-FFF2-40B4-BE49-F238E27FC236}">
                <a16:creationId xmlns:a16="http://schemas.microsoft.com/office/drawing/2014/main" id="{92E3BB1A-650E-CF2F-611D-8A6DC202DCD8}"/>
              </a:ext>
            </a:extLst>
          </p:cNvPr>
          <p:cNvGraphicFramePr>
            <a:graphicFrameLocks noGrp="1"/>
          </p:cNvGraphicFramePr>
          <p:nvPr>
            <p:extLst>
              <p:ext uri="{D42A27DB-BD31-4B8C-83A1-F6EECF244321}">
                <p14:modId xmlns:p14="http://schemas.microsoft.com/office/powerpoint/2010/main" val="26860498"/>
              </p:ext>
            </p:extLst>
          </p:nvPr>
        </p:nvGraphicFramePr>
        <p:xfrm>
          <a:off x="6645840" y="2584729"/>
          <a:ext cx="4587786" cy="1018044"/>
        </p:xfrm>
        <a:graphic>
          <a:graphicData uri="http://schemas.openxmlformats.org/drawingml/2006/table">
            <a:tbl>
              <a:tblPr>
                <a:tableStyleId>{5C22544A-7EE6-4342-B048-85BDC9FD1C3A}</a:tableStyleId>
              </a:tblPr>
              <a:tblGrid>
                <a:gridCol w="867300">
                  <a:extLst>
                    <a:ext uri="{9D8B030D-6E8A-4147-A177-3AD203B41FA5}">
                      <a16:colId xmlns:a16="http://schemas.microsoft.com/office/drawing/2014/main" val="2669252405"/>
                    </a:ext>
                  </a:extLst>
                </a:gridCol>
                <a:gridCol w="661962">
                  <a:extLst>
                    <a:ext uri="{9D8B030D-6E8A-4147-A177-3AD203B41FA5}">
                      <a16:colId xmlns:a16="http://schemas.microsoft.com/office/drawing/2014/main" val="1893355002"/>
                    </a:ext>
                  </a:extLst>
                </a:gridCol>
                <a:gridCol w="764631">
                  <a:extLst>
                    <a:ext uri="{9D8B030D-6E8A-4147-A177-3AD203B41FA5}">
                      <a16:colId xmlns:a16="http://schemas.microsoft.com/office/drawing/2014/main" val="1001814092"/>
                    </a:ext>
                  </a:extLst>
                </a:gridCol>
                <a:gridCol w="764631">
                  <a:extLst>
                    <a:ext uri="{9D8B030D-6E8A-4147-A177-3AD203B41FA5}">
                      <a16:colId xmlns:a16="http://schemas.microsoft.com/office/drawing/2014/main" val="3544505658"/>
                    </a:ext>
                  </a:extLst>
                </a:gridCol>
                <a:gridCol w="764631">
                  <a:extLst>
                    <a:ext uri="{9D8B030D-6E8A-4147-A177-3AD203B41FA5}">
                      <a16:colId xmlns:a16="http://schemas.microsoft.com/office/drawing/2014/main" val="506162603"/>
                    </a:ext>
                  </a:extLst>
                </a:gridCol>
                <a:gridCol w="764631">
                  <a:extLst>
                    <a:ext uri="{9D8B030D-6E8A-4147-A177-3AD203B41FA5}">
                      <a16:colId xmlns:a16="http://schemas.microsoft.com/office/drawing/2014/main" val="2438509171"/>
                    </a:ext>
                  </a:extLst>
                </a:gridCol>
              </a:tblGrid>
              <a:tr h="439490">
                <a:tc>
                  <a:txBody>
                    <a:bodyPr/>
                    <a:lstStyle/>
                    <a:p>
                      <a:pPr algn="ctr"/>
                      <a:r>
                        <a:rPr lang="zh-CN" sz="1800" kern="100" dirty="0">
                          <a:effectLst/>
                        </a:rPr>
                        <a:t>容量</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1024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2048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4096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8192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16384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23161914"/>
                  </a:ext>
                </a:extLst>
              </a:tr>
              <a:tr h="578554">
                <a:tc>
                  <a:txBody>
                    <a:bodyPr/>
                    <a:lstStyle/>
                    <a:p>
                      <a:pPr algn="ctr"/>
                      <a:r>
                        <a:rPr lang="zh-CN" sz="1800" kern="100">
                          <a:effectLst/>
                        </a:rPr>
                        <a:t>命中率</a:t>
                      </a:r>
                      <a:r>
                        <a:rPr lang="en-US"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0.4499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0.5793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0.7070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0.7926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dirty="0">
                          <a:effectLst/>
                        </a:rPr>
                        <a:t>0.8609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8266970"/>
                  </a:ext>
                </a:extLst>
              </a:tr>
            </a:tbl>
          </a:graphicData>
        </a:graphic>
      </p:graphicFrame>
      <p:graphicFrame>
        <p:nvGraphicFramePr>
          <p:cNvPr id="16" name="表格 15">
            <a:extLst>
              <a:ext uri="{FF2B5EF4-FFF2-40B4-BE49-F238E27FC236}">
                <a16:creationId xmlns:a16="http://schemas.microsoft.com/office/drawing/2014/main" id="{1BEFC000-D9AF-3716-CF8A-028C6ABD0EB3}"/>
              </a:ext>
            </a:extLst>
          </p:cNvPr>
          <p:cNvGraphicFramePr>
            <a:graphicFrameLocks noGrp="1"/>
          </p:cNvGraphicFramePr>
          <p:nvPr>
            <p:extLst>
              <p:ext uri="{D42A27DB-BD31-4B8C-83A1-F6EECF244321}">
                <p14:modId xmlns:p14="http://schemas.microsoft.com/office/powerpoint/2010/main" val="1278328353"/>
              </p:ext>
            </p:extLst>
          </p:nvPr>
        </p:nvGraphicFramePr>
        <p:xfrm>
          <a:off x="6659038" y="3859183"/>
          <a:ext cx="4574587" cy="745474"/>
        </p:xfrm>
        <a:graphic>
          <a:graphicData uri="http://schemas.openxmlformats.org/drawingml/2006/table">
            <a:tbl>
              <a:tblPr>
                <a:tableStyleId>{5C22544A-7EE6-4342-B048-85BDC9FD1C3A}</a:tableStyleId>
              </a:tblPr>
              <a:tblGrid>
                <a:gridCol w="1690305">
                  <a:extLst>
                    <a:ext uri="{9D8B030D-6E8A-4147-A177-3AD203B41FA5}">
                      <a16:colId xmlns:a16="http://schemas.microsoft.com/office/drawing/2014/main" val="255721958"/>
                    </a:ext>
                  </a:extLst>
                </a:gridCol>
                <a:gridCol w="795564">
                  <a:extLst>
                    <a:ext uri="{9D8B030D-6E8A-4147-A177-3AD203B41FA5}">
                      <a16:colId xmlns:a16="http://schemas.microsoft.com/office/drawing/2014/main" val="595241009"/>
                    </a:ext>
                  </a:extLst>
                </a:gridCol>
                <a:gridCol w="1044359">
                  <a:extLst>
                    <a:ext uri="{9D8B030D-6E8A-4147-A177-3AD203B41FA5}">
                      <a16:colId xmlns:a16="http://schemas.microsoft.com/office/drawing/2014/main" val="4049149615"/>
                    </a:ext>
                  </a:extLst>
                </a:gridCol>
                <a:gridCol w="1044359">
                  <a:extLst>
                    <a:ext uri="{9D8B030D-6E8A-4147-A177-3AD203B41FA5}">
                      <a16:colId xmlns:a16="http://schemas.microsoft.com/office/drawing/2014/main" val="2804749450"/>
                    </a:ext>
                  </a:extLst>
                </a:gridCol>
              </a:tblGrid>
              <a:tr h="372737">
                <a:tc>
                  <a:txBody>
                    <a:bodyPr/>
                    <a:lstStyle/>
                    <a:p>
                      <a:pPr algn="ctr"/>
                      <a:r>
                        <a:rPr lang="zh-CN" sz="1800" kern="100">
                          <a:effectLst/>
                        </a:rPr>
                        <a:t>块大小</a:t>
                      </a:r>
                      <a:r>
                        <a:rPr lang="en-US" sz="1800" kern="100">
                          <a:effectLst/>
                        </a:rPr>
                        <a:t>(bytes)</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dirty="0">
                          <a:effectLst/>
                        </a:rPr>
                        <a:t>8</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32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5981113"/>
                  </a:ext>
                </a:extLst>
              </a:tr>
              <a:tr h="372737">
                <a:tc>
                  <a:txBody>
                    <a:bodyPr/>
                    <a:lstStyle/>
                    <a:p>
                      <a:pPr algn="ctr"/>
                      <a:r>
                        <a:rPr lang="zh-CN" sz="1800" kern="100">
                          <a:effectLst/>
                        </a:rPr>
                        <a:t>命中率</a:t>
                      </a:r>
                      <a:r>
                        <a:rPr lang="en-US"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0.7821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0.7070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dirty="0">
                          <a:effectLst/>
                        </a:rPr>
                        <a:t>0.5917</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2794918"/>
                  </a:ext>
                </a:extLst>
              </a:tr>
            </a:tbl>
          </a:graphicData>
        </a:graphic>
      </p:graphicFrame>
      <p:graphicFrame>
        <p:nvGraphicFramePr>
          <p:cNvPr id="17" name="表格 16">
            <a:extLst>
              <a:ext uri="{FF2B5EF4-FFF2-40B4-BE49-F238E27FC236}">
                <a16:creationId xmlns:a16="http://schemas.microsoft.com/office/drawing/2014/main" id="{01A2538D-47CC-3291-09F3-78516BF53DFA}"/>
              </a:ext>
            </a:extLst>
          </p:cNvPr>
          <p:cNvGraphicFramePr>
            <a:graphicFrameLocks noGrp="1"/>
          </p:cNvGraphicFramePr>
          <p:nvPr>
            <p:extLst>
              <p:ext uri="{D42A27DB-BD31-4B8C-83A1-F6EECF244321}">
                <p14:modId xmlns:p14="http://schemas.microsoft.com/office/powerpoint/2010/main" val="4220523237"/>
              </p:ext>
            </p:extLst>
          </p:nvPr>
        </p:nvGraphicFramePr>
        <p:xfrm>
          <a:off x="6645840" y="4960486"/>
          <a:ext cx="4600985" cy="768030"/>
        </p:xfrm>
        <a:graphic>
          <a:graphicData uri="http://schemas.openxmlformats.org/drawingml/2006/table">
            <a:tbl>
              <a:tblPr>
                <a:tableStyleId>{5C22544A-7EE6-4342-B048-85BDC9FD1C3A}</a:tableStyleId>
              </a:tblPr>
              <a:tblGrid>
                <a:gridCol w="1150853">
                  <a:extLst>
                    <a:ext uri="{9D8B030D-6E8A-4147-A177-3AD203B41FA5}">
                      <a16:colId xmlns:a16="http://schemas.microsoft.com/office/drawing/2014/main" val="2232188965"/>
                    </a:ext>
                  </a:extLst>
                </a:gridCol>
                <a:gridCol w="862533">
                  <a:extLst>
                    <a:ext uri="{9D8B030D-6E8A-4147-A177-3AD203B41FA5}">
                      <a16:colId xmlns:a16="http://schemas.microsoft.com/office/drawing/2014/main" val="691267171"/>
                    </a:ext>
                  </a:extLst>
                </a:gridCol>
                <a:gridCol w="862533">
                  <a:extLst>
                    <a:ext uri="{9D8B030D-6E8A-4147-A177-3AD203B41FA5}">
                      <a16:colId xmlns:a16="http://schemas.microsoft.com/office/drawing/2014/main" val="780508894"/>
                    </a:ext>
                  </a:extLst>
                </a:gridCol>
                <a:gridCol w="862533">
                  <a:extLst>
                    <a:ext uri="{9D8B030D-6E8A-4147-A177-3AD203B41FA5}">
                      <a16:colId xmlns:a16="http://schemas.microsoft.com/office/drawing/2014/main" val="3392095547"/>
                    </a:ext>
                  </a:extLst>
                </a:gridCol>
                <a:gridCol w="862533">
                  <a:extLst>
                    <a:ext uri="{9D8B030D-6E8A-4147-A177-3AD203B41FA5}">
                      <a16:colId xmlns:a16="http://schemas.microsoft.com/office/drawing/2014/main" val="1442804060"/>
                    </a:ext>
                  </a:extLst>
                </a:gridCol>
              </a:tblGrid>
              <a:tr h="512020">
                <a:tc>
                  <a:txBody>
                    <a:bodyPr/>
                    <a:lstStyle/>
                    <a:p>
                      <a:pPr algn="ctr"/>
                      <a:r>
                        <a:rPr lang="zh-CN" sz="1600" kern="100" dirty="0">
                          <a:effectLst/>
                        </a:rPr>
                        <a:t>相连度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600" kern="100">
                          <a:effectLst/>
                        </a:rPr>
                        <a:t>直接映射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100">
                          <a:effectLst/>
                        </a:rPr>
                        <a:t>2</a:t>
                      </a:r>
                      <a:r>
                        <a:rPr lang="zh-CN" sz="1600" kern="100">
                          <a:effectLst/>
                        </a:rPr>
                        <a:t>路</a:t>
                      </a:r>
                    </a:p>
                    <a:p>
                      <a:pPr algn="ctr"/>
                      <a:r>
                        <a:rPr lang="zh-CN" sz="1600" kern="100">
                          <a:effectLst/>
                        </a:rPr>
                        <a:t>组相连</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100">
                          <a:effectLst/>
                        </a:rPr>
                        <a:t>4</a:t>
                      </a:r>
                      <a:r>
                        <a:rPr lang="zh-CN" sz="1600" kern="100">
                          <a:effectLst/>
                        </a:rPr>
                        <a:t>路</a:t>
                      </a:r>
                    </a:p>
                    <a:p>
                      <a:pPr algn="ctr"/>
                      <a:r>
                        <a:rPr lang="zh-CN" sz="1600" kern="100">
                          <a:effectLst/>
                        </a:rPr>
                        <a:t>组相连</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100">
                          <a:effectLst/>
                        </a:rPr>
                        <a:t>8</a:t>
                      </a:r>
                      <a:r>
                        <a:rPr lang="zh-CN" sz="1600" kern="100">
                          <a:effectLst/>
                        </a:rPr>
                        <a:t>路</a:t>
                      </a:r>
                    </a:p>
                    <a:p>
                      <a:pPr algn="ctr"/>
                      <a:r>
                        <a:rPr lang="zh-CN" sz="1600" kern="100">
                          <a:effectLst/>
                        </a:rPr>
                        <a:t>组相连</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67631508"/>
                  </a:ext>
                </a:extLst>
              </a:tr>
              <a:tr h="256010">
                <a:tc>
                  <a:txBody>
                    <a:bodyPr/>
                    <a:lstStyle/>
                    <a:p>
                      <a:pPr algn="ctr"/>
                      <a:r>
                        <a:rPr lang="zh-CN" sz="1600" kern="100">
                          <a:effectLst/>
                        </a:rPr>
                        <a:t>命中率</a:t>
                      </a: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100">
                          <a:effectLst/>
                        </a:rPr>
                        <a:t>0.7070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100">
                          <a:effectLst/>
                        </a:rPr>
                        <a:t>0.7371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100">
                          <a:effectLst/>
                        </a:rPr>
                        <a:t>0.7567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100" dirty="0">
                          <a:effectLst/>
                        </a:rPr>
                        <a:t>0.7616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9772237"/>
                  </a:ext>
                </a:extLst>
              </a:tr>
            </a:tbl>
          </a:graphicData>
        </a:graphic>
      </p:graphicFrame>
    </p:spTree>
    <p:extLst>
      <p:ext uri="{BB962C8B-B14F-4D97-AF65-F5344CB8AC3E}">
        <p14:creationId xmlns:p14="http://schemas.microsoft.com/office/powerpoint/2010/main" val="4228071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774517;#770014;"/>
</p:tagLst>
</file>

<file path=ppt/tags/tag2.xml><?xml version="1.0" encoding="utf-8"?>
<p:tagLst xmlns:a="http://schemas.openxmlformats.org/drawingml/2006/main" xmlns:r="http://schemas.openxmlformats.org/officeDocument/2006/relationships" xmlns:p="http://schemas.openxmlformats.org/presentationml/2006/main">
  <p:tag name="ISLIDE.DIAGRAM" val="#8780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860</Words>
  <Application>Microsoft Office PowerPoint</Application>
  <PresentationFormat>宽屏</PresentationFormat>
  <Paragraphs>140</Paragraphs>
  <Slides>14</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Menlo</vt:lpstr>
      <vt:lpstr>等线</vt:lpstr>
      <vt:lpstr>等线 Light</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jinchi fu</dc:creator>
  <cp:lastModifiedBy>李 旭辉</cp:lastModifiedBy>
  <cp:revision>5</cp:revision>
  <dcterms:created xsi:type="dcterms:W3CDTF">2023-05-19T05:12:53Z</dcterms:created>
  <dcterms:modified xsi:type="dcterms:W3CDTF">2023-07-12T03:18:05Z</dcterms:modified>
</cp:coreProperties>
</file>